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Days" charset="1" panose="02000505050000020004"/>
      <p:regular r:id="rId19"/>
    </p:embeddedFont>
    <p:embeddedFont>
      <p:font typeface="Open Sauce Medium" charset="1" panose="00000600000000000000"/>
      <p:regular r:id="rId20"/>
    </p:embeddedFont>
    <p:embeddedFont>
      <p:font typeface="Canva Sans" charset="1" panose="020B0503030501040103"/>
      <p:regular r:id="rId21"/>
    </p:embeddedFont>
    <p:embeddedFont>
      <p:font typeface="Open Sauce Light" charset="1" panose="00000400000000000000"/>
      <p:regular r:id="rId22"/>
    </p:embeddedFont>
    <p:embeddedFont>
      <p:font typeface="Agrandir Narrow Bold" charset="1" panose="00000806000000000000"/>
      <p:regular r:id="rId23"/>
    </p:embeddedFont>
    <p:embeddedFont>
      <p:font typeface="Agrandir Narrow" charset="1" panose="00000506000000000000"/>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4" id="4" descr="FDS"/>
          <p:cNvSpPr txBox="true"/>
          <p:nvPr/>
        </p:nvSpPr>
        <p:spPr>
          <a:xfrm rot="0">
            <a:off x="1564160" y="3648668"/>
            <a:ext cx="6802300" cy="1286455"/>
          </a:xfrm>
          <a:prstGeom prst="rect">
            <a:avLst/>
          </a:prstGeom>
        </p:spPr>
        <p:txBody>
          <a:bodyPr anchor="t" rtlCol="false" tIns="0" lIns="0" bIns="0" rIns="0">
            <a:spAutoFit/>
          </a:bodyPr>
          <a:lstStyle/>
          <a:p>
            <a:pPr algn="ctr">
              <a:lnSpc>
                <a:spcPts val="9950"/>
              </a:lnSpc>
            </a:pPr>
            <a:r>
              <a:rPr lang="en-US" sz="9045" spc="334">
                <a:solidFill>
                  <a:srgbClr val="FFFFFF"/>
                </a:solidFill>
                <a:latin typeface="Days"/>
              </a:rPr>
              <a:t>FDS</a:t>
            </a:r>
          </a:p>
        </p:txBody>
      </p:sp>
      <p:sp>
        <p:nvSpPr>
          <p:cNvPr name="TextBox 5" id="5"/>
          <p:cNvSpPr txBox="true"/>
          <p:nvPr/>
        </p:nvSpPr>
        <p:spPr>
          <a:xfrm rot="0">
            <a:off x="1564160" y="5013259"/>
            <a:ext cx="10375827" cy="1715229"/>
          </a:xfrm>
          <a:prstGeom prst="rect">
            <a:avLst/>
          </a:prstGeom>
        </p:spPr>
        <p:txBody>
          <a:bodyPr anchor="t" rtlCol="false" tIns="0" lIns="0" bIns="0" rIns="0">
            <a:spAutoFit/>
          </a:bodyPr>
          <a:lstStyle/>
          <a:p>
            <a:pPr algn="l">
              <a:lnSpc>
                <a:spcPts val="13263"/>
              </a:lnSpc>
            </a:pPr>
            <a:r>
              <a:rPr lang="en-US" sz="12057" spc="868">
                <a:solidFill>
                  <a:srgbClr val="FFFFFF"/>
                </a:solidFill>
                <a:latin typeface="Open Sauce Medium"/>
              </a:rPr>
              <a:t>PROJECT</a:t>
            </a:r>
          </a:p>
        </p:txBody>
      </p:sp>
      <p:sp>
        <p:nvSpPr>
          <p:cNvPr name="TextBox 6" id="6"/>
          <p:cNvSpPr txBox="true"/>
          <p:nvPr/>
        </p:nvSpPr>
        <p:spPr>
          <a:xfrm rot="0">
            <a:off x="12479834" y="7166125"/>
            <a:ext cx="3979664"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Shayan lodi-27002</a:t>
            </a:r>
          </a:p>
          <a:p>
            <a:pPr algn="ctr">
              <a:lnSpc>
                <a:spcPts val="4759"/>
              </a:lnSpc>
            </a:pPr>
            <a:r>
              <a:rPr lang="en-US" sz="3399">
                <a:solidFill>
                  <a:srgbClr val="FFFFFF"/>
                </a:solidFill>
                <a:latin typeface="Canva Sans"/>
              </a:rPr>
              <a:t>Faariha Atiq-26993</a:t>
            </a:r>
          </a:p>
          <a:p>
            <a:pPr algn="ctr">
              <a:lnSpc>
                <a:spcPts val="4759"/>
              </a:lnSpc>
            </a:pPr>
            <a:r>
              <a:rPr lang="en-US" sz="3399">
                <a:solidFill>
                  <a:srgbClr val="FFFFFF"/>
                </a:solidFill>
                <a:latin typeface="Canva Sans"/>
              </a:rPr>
              <a:t>Kanza Rehan-27182</a:t>
            </a:r>
          </a:p>
          <a:p>
            <a:pPr algn="ctr">
              <a:lnSpc>
                <a:spcPts val="4759"/>
              </a:lnSpc>
            </a:pPr>
            <a:r>
              <a:rPr lang="en-US" sz="3399">
                <a:solidFill>
                  <a:srgbClr val="FFFFFF"/>
                </a:solidFill>
                <a:latin typeface="Canva Sans"/>
              </a:rPr>
              <a:t>Uzair Arif-27184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4848" y="2358461"/>
            <a:ext cx="7120943" cy="6775845"/>
            <a:chOff x="0" y="0"/>
            <a:chExt cx="1875475" cy="1784585"/>
          </a:xfrm>
        </p:grpSpPr>
        <p:sp>
          <p:nvSpPr>
            <p:cNvPr name="Freeform 4" id="4"/>
            <p:cNvSpPr/>
            <p:nvPr/>
          </p:nvSpPr>
          <p:spPr>
            <a:xfrm flipH="false" flipV="false" rot="0">
              <a:off x="0" y="0"/>
              <a:ext cx="1875475" cy="1784585"/>
            </a:xfrm>
            <a:custGeom>
              <a:avLst/>
              <a:gdLst/>
              <a:ahLst/>
              <a:cxnLst/>
              <a:rect r="r" b="b" t="t" l="l"/>
              <a:pathLst>
                <a:path h="1784585" w="1875475">
                  <a:moveTo>
                    <a:pt x="0" y="0"/>
                  </a:moveTo>
                  <a:lnTo>
                    <a:pt x="1875475" y="0"/>
                  </a:lnTo>
                  <a:lnTo>
                    <a:pt x="1875475" y="1784585"/>
                  </a:lnTo>
                  <a:lnTo>
                    <a:pt x="0" y="1784585"/>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1813160"/>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8127139" y="4009446"/>
            <a:ext cx="9689368" cy="2377313"/>
            <a:chOff x="0" y="0"/>
            <a:chExt cx="2551932" cy="626124"/>
          </a:xfrm>
        </p:grpSpPr>
        <p:sp>
          <p:nvSpPr>
            <p:cNvPr name="Freeform 7" id="7"/>
            <p:cNvSpPr/>
            <p:nvPr/>
          </p:nvSpPr>
          <p:spPr>
            <a:xfrm flipH="false" flipV="false" rot="0">
              <a:off x="0" y="0"/>
              <a:ext cx="2551932" cy="626124"/>
            </a:xfrm>
            <a:custGeom>
              <a:avLst/>
              <a:gdLst/>
              <a:ahLst/>
              <a:cxnLst/>
              <a:rect r="r" b="b" t="t" l="l"/>
              <a:pathLst>
                <a:path h="626124" w="2551932">
                  <a:moveTo>
                    <a:pt x="0" y="0"/>
                  </a:moveTo>
                  <a:lnTo>
                    <a:pt x="2551932" y="0"/>
                  </a:lnTo>
                  <a:lnTo>
                    <a:pt x="2551932" y="626124"/>
                  </a:lnTo>
                  <a:lnTo>
                    <a:pt x="0" y="626124"/>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2551932" cy="654699"/>
            </a:xfrm>
            <a:prstGeom prst="rect">
              <a:avLst/>
            </a:prstGeom>
          </p:spPr>
          <p:txBody>
            <a:bodyPr anchor="ctr" rtlCol="false" tIns="50800" lIns="50800" bIns="50800" rIns="50800"/>
            <a:lstStyle/>
            <a:p>
              <a:pPr algn="ctr">
                <a:lnSpc>
                  <a:spcPts val="1869"/>
                </a:lnSpc>
              </a:pPr>
            </a:p>
          </p:txBody>
        </p:sp>
      </p:grpSp>
      <p:sp>
        <p:nvSpPr>
          <p:cNvPr name="AutoShape 9" id="9"/>
          <p:cNvSpPr/>
          <p:nvPr/>
        </p:nvSpPr>
        <p:spPr>
          <a:xfrm flipH="true" flipV="true">
            <a:off x="-8835578" y="4260970"/>
            <a:ext cx="15156557" cy="0"/>
          </a:xfrm>
          <a:prstGeom prst="line">
            <a:avLst/>
          </a:prstGeom>
          <a:ln cap="flat" w="76200">
            <a:solidFill>
              <a:srgbClr val="C23A97"/>
            </a:solidFill>
            <a:prstDash val="solid"/>
            <a:headEnd type="none" len="sm" w="sm"/>
            <a:tailEnd type="none" len="sm" w="sm"/>
          </a:ln>
        </p:spPr>
      </p:sp>
      <p:sp>
        <p:nvSpPr>
          <p:cNvPr name="Freeform 10" id="10"/>
          <p:cNvSpPr/>
          <p:nvPr/>
        </p:nvSpPr>
        <p:spPr>
          <a:xfrm flipH="false" flipV="false" rot="0">
            <a:off x="8377940" y="4518145"/>
            <a:ext cx="9187765" cy="1457227"/>
          </a:xfrm>
          <a:custGeom>
            <a:avLst/>
            <a:gdLst/>
            <a:ahLst/>
            <a:cxnLst/>
            <a:rect r="r" b="b" t="t" l="l"/>
            <a:pathLst>
              <a:path h="1457227" w="9187765">
                <a:moveTo>
                  <a:pt x="0" y="0"/>
                </a:moveTo>
                <a:lnTo>
                  <a:pt x="9187765" y="0"/>
                </a:lnTo>
                <a:lnTo>
                  <a:pt x="9187765" y="1457227"/>
                </a:lnTo>
                <a:lnTo>
                  <a:pt x="0" y="1457227"/>
                </a:lnTo>
                <a:lnTo>
                  <a:pt x="0" y="0"/>
                </a:lnTo>
                <a:close/>
              </a:path>
            </a:pathLst>
          </a:custGeom>
          <a:blipFill>
            <a:blip r:embed="rId4"/>
            <a:stretch>
              <a:fillRect l="0" t="0" r="0" b="-1751"/>
            </a:stretch>
          </a:blipFill>
        </p:spPr>
      </p:sp>
      <p:sp>
        <p:nvSpPr>
          <p:cNvPr name="TextBox 11" id="11"/>
          <p:cNvSpPr txBox="true"/>
          <p:nvPr/>
        </p:nvSpPr>
        <p:spPr>
          <a:xfrm rot="0">
            <a:off x="1285467" y="3382066"/>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KNN</a:t>
            </a:r>
          </a:p>
        </p:txBody>
      </p:sp>
      <p:sp>
        <p:nvSpPr>
          <p:cNvPr name="TextBox 12" id="12"/>
          <p:cNvSpPr txBox="true"/>
          <p:nvPr/>
        </p:nvSpPr>
        <p:spPr>
          <a:xfrm rot="0">
            <a:off x="1266417" y="4451470"/>
            <a:ext cx="5945188" cy="2266951"/>
          </a:xfrm>
          <a:prstGeom prst="rect">
            <a:avLst/>
          </a:prstGeom>
        </p:spPr>
        <p:txBody>
          <a:bodyPr anchor="t" rtlCol="false" tIns="0" lIns="0" bIns="0" rIns="0">
            <a:spAutoFit/>
          </a:bodyPr>
          <a:lstStyle/>
          <a:p>
            <a:pPr algn="l">
              <a:lnSpc>
                <a:spcPts val="3674"/>
              </a:lnSpc>
            </a:pPr>
            <a:r>
              <a:rPr lang="en-US" sz="2499">
                <a:solidFill>
                  <a:srgbClr val="000000"/>
                </a:solidFill>
                <a:latin typeface="Open Sauce Light"/>
              </a:rPr>
              <a:t>We then used kNN to find the closest neighbors to a new data point and predict its class or value based on those neighbors. The parameter we used for k=5.</a:t>
            </a:r>
          </a:p>
        </p:txBody>
      </p:sp>
      <p:sp>
        <p:nvSpPr>
          <p:cNvPr name="TextBox 13" id="13"/>
          <p:cNvSpPr txBox="true"/>
          <p:nvPr/>
        </p:nvSpPr>
        <p:spPr>
          <a:xfrm rot="0">
            <a:off x="3734724" y="812800"/>
            <a:ext cx="10271075" cy="774700"/>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Days"/>
              </a:rPr>
              <a:t>Machine Learning Models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4848" y="2358461"/>
            <a:ext cx="7120943" cy="6775845"/>
            <a:chOff x="0" y="0"/>
            <a:chExt cx="1875475" cy="1784585"/>
          </a:xfrm>
        </p:grpSpPr>
        <p:sp>
          <p:nvSpPr>
            <p:cNvPr name="Freeform 4" id="4"/>
            <p:cNvSpPr/>
            <p:nvPr/>
          </p:nvSpPr>
          <p:spPr>
            <a:xfrm flipH="false" flipV="false" rot="0">
              <a:off x="0" y="0"/>
              <a:ext cx="1875475" cy="1784585"/>
            </a:xfrm>
            <a:custGeom>
              <a:avLst/>
              <a:gdLst/>
              <a:ahLst/>
              <a:cxnLst/>
              <a:rect r="r" b="b" t="t" l="l"/>
              <a:pathLst>
                <a:path h="1784585" w="1875475">
                  <a:moveTo>
                    <a:pt x="0" y="0"/>
                  </a:moveTo>
                  <a:lnTo>
                    <a:pt x="1875475" y="0"/>
                  </a:lnTo>
                  <a:lnTo>
                    <a:pt x="1875475" y="1784585"/>
                  </a:lnTo>
                  <a:lnTo>
                    <a:pt x="0" y="1784585"/>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1813160"/>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8127139" y="2358461"/>
            <a:ext cx="9689368" cy="6775845"/>
            <a:chOff x="0" y="0"/>
            <a:chExt cx="2551932" cy="1784585"/>
          </a:xfrm>
        </p:grpSpPr>
        <p:sp>
          <p:nvSpPr>
            <p:cNvPr name="Freeform 7" id="7"/>
            <p:cNvSpPr/>
            <p:nvPr/>
          </p:nvSpPr>
          <p:spPr>
            <a:xfrm flipH="false" flipV="false" rot="0">
              <a:off x="0" y="0"/>
              <a:ext cx="2551932" cy="1784585"/>
            </a:xfrm>
            <a:custGeom>
              <a:avLst/>
              <a:gdLst/>
              <a:ahLst/>
              <a:cxnLst/>
              <a:rect r="r" b="b" t="t" l="l"/>
              <a:pathLst>
                <a:path h="1784585" w="2551932">
                  <a:moveTo>
                    <a:pt x="0" y="0"/>
                  </a:moveTo>
                  <a:lnTo>
                    <a:pt x="2551932" y="0"/>
                  </a:lnTo>
                  <a:lnTo>
                    <a:pt x="2551932" y="1784585"/>
                  </a:lnTo>
                  <a:lnTo>
                    <a:pt x="0" y="1784585"/>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2551932" cy="1813160"/>
            </a:xfrm>
            <a:prstGeom prst="rect">
              <a:avLst/>
            </a:prstGeom>
          </p:spPr>
          <p:txBody>
            <a:bodyPr anchor="ctr" rtlCol="false" tIns="50800" lIns="50800" bIns="50800" rIns="50800"/>
            <a:lstStyle/>
            <a:p>
              <a:pPr algn="ctr">
                <a:lnSpc>
                  <a:spcPts val="1869"/>
                </a:lnSpc>
              </a:pPr>
            </a:p>
          </p:txBody>
        </p:sp>
      </p:grpSp>
      <p:sp>
        <p:nvSpPr>
          <p:cNvPr name="AutoShape 9" id="9"/>
          <p:cNvSpPr/>
          <p:nvPr/>
        </p:nvSpPr>
        <p:spPr>
          <a:xfrm flipH="true" flipV="true">
            <a:off x="-8835578" y="4260970"/>
            <a:ext cx="15156557" cy="0"/>
          </a:xfrm>
          <a:prstGeom prst="line">
            <a:avLst/>
          </a:prstGeom>
          <a:ln cap="flat" w="76200">
            <a:solidFill>
              <a:srgbClr val="C23A97"/>
            </a:solidFill>
            <a:prstDash val="solid"/>
            <a:headEnd type="none" len="sm" w="sm"/>
            <a:tailEnd type="none" len="sm" w="sm"/>
          </a:ln>
        </p:spPr>
      </p:sp>
      <p:sp>
        <p:nvSpPr>
          <p:cNvPr name="TextBox 10" id="10"/>
          <p:cNvSpPr txBox="true"/>
          <p:nvPr/>
        </p:nvSpPr>
        <p:spPr>
          <a:xfrm rot="0">
            <a:off x="1285467" y="3382066"/>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SVM</a:t>
            </a:r>
          </a:p>
        </p:txBody>
      </p:sp>
      <p:sp>
        <p:nvSpPr>
          <p:cNvPr name="TextBox 11" id="11"/>
          <p:cNvSpPr txBox="true"/>
          <p:nvPr/>
        </p:nvSpPr>
        <p:spPr>
          <a:xfrm rot="0">
            <a:off x="1266417" y="4451470"/>
            <a:ext cx="5945188" cy="3638551"/>
          </a:xfrm>
          <a:prstGeom prst="rect">
            <a:avLst/>
          </a:prstGeom>
        </p:spPr>
        <p:txBody>
          <a:bodyPr anchor="t" rtlCol="false" tIns="0" lIns="0" bIns="0" rIns="0">
            <a:spAutoFit/>
          </a:bodyPr>
          <a:lstStyle/>
          <a:p>
            <a:pPr algn="l">
              <a:lnSpc>
                <a:spcPts val="3674"/>
              </a:lnSpc>
            </a:pPr>
            <a:r>
              <a:rPr lang="en-US" sz="2499">
                <a:solidFill>
                  <a:srgbClr val="000000"/>
                </a:solidFill>
                <a:latin typeface="Open Sauce Light"/>
              </a:rPr>
              <a:t>To find the best separating line or hyperplane between different classes in the data we used SVM operator. It maximizes the margin, the distance between the nearest data points of different classes, making it a robust classifier. The parameter ‘kernel type’ was set to polynomial.</a:t>
            </a:r>
          </a:p>
        </p:txBody>
      </p:sp>
      <p:sp>
        <p:nvSpPr>
          <p:cNvPr name="TextBox 12" id="12"/>
          <p:cNvSpPr txBox="true"/>
          <p:nvPr/>
        </p:nvSpPr>
        <p:spPr>
          <a:xfrm rot="0">
            <a:off x="3734724" y="812800"/>
            <a:ext cx="10271075" cy="774700"/>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Days"/>
              </a:rPr>
              <a:t>Machine Learning Models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4848" y="2358461"/>
            <a:ext cx="7120943" cy="6775845"/>
            <a:chOff x="0" y="0"/>
            <a:chExt cx="1875475" cy="1784585"/>
          </a:xfrm>
        </p:grpSpPr>
        <p:sp>
          <p:nvSpPr>
            <p:cNvPr name="Freeform 4" id="4"/>
            <p:cNvSpPr/>
            <p:nvPr/>
          </p:nvSpPr>
          <p:spPr>
            <a:xfrm flipH="false" flipV="false" rot="0">
              <a:off x="0" y="0"/>
              <a:ext cx="1875475" cy="1784585"/>
            </a:xfrm>
            <a:custGeom>
              <a:avLst/>
              <a:gdLst/>
              <a:ahLst/>
              <a:cxnLst/>
              <a:rect r="r" b="b" t="t" l="l"/>
              <a:pathLst>
                <a:path h="1784585" w="1875475">
                  <a:moveTo>
                    <a:pt x="0" y="0"/>
                  </a:moveTo>
                  <a:lnTo>
                    <a:pt x="1875475" y="0"/>
                  </a:lnTo>
                  <a:lnTo>
                    <a:pt x="1875475" y="1784585"/>
                  </a:lnTo>
                  <a:lnTo>
                    <a:pt x="0" y="1784585"/>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1813160"/>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8127139" y="2358461"/>
            <a:ext cx="9689368" cy="6775845"/>
            <a:chOff x="0" y="0"/>
            <a:chExt cx="2551932" cy="1784585"/>
          </a:xfrm>
        </p:grpSpPr>
        <p:sp>
          <p:nvSpPr>
            <p:cNvPr name="Freeform 7" id="7"/>
            <p:cNvSpPr/>
            <p:nvPr/>
          </p:nvSpPr>
          <p:spPr>
            <a:xfrm flipH="false" flipV="false" rot="0">
              <a:off x="0" y="0"/>
              <a:ext cx="2551932" cy="1784585"/>
            </a:xfrm>
            <a:custGeom>
              <a:avLst/>
              <a:gdLst/>
              <a:ahLst/>
              <a:cxnLst/>
              <a:rect r="r" b="b" t="t" l="l"/>
              <a:pathLst>
                <a:path h="1784585" w="2551932">
                  <a:moveTo>
                    <a:pt x="0" y="0"/>
                  </a:moveTo>
                  <a:lnTo>
                    <a:pt x="2551932" y="0"/>
                  </a:lnTo>
                  <a:lnTo>
                    <a:pt x="2551932" y="1784585"/>
                  </a:lnTo>
                  <a:lnTo>
                    <a:pt x="0" y="1784585"/>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2551932" cy="1813160"/>
            </a:xfrm>
            <a:prstGeom prst="rect">
              <a:avLst/>
            </a:prstGeom>
          </p:spPr>
          <p:txBody>
            <a:bodyPr anchor="ctr" rtlCol="false" tIns="50800" lIns="50800" bIns="50800" rIns="50800"/>
            <a:lstStyle/>
            <a:p>
              <a:pPr algn="ctr">
                <a:lnSpc>
                  <a:spcPts val="1869"/>
                </a:lnSpc>
              </a:pPr>
            </a:p>
          </p:txBody>
        </p:sp>
      </p:grpSp>
      <p:sp>
        <p:nvSpPr>
          <p:cNvPr name="AutoShape 9" id="9"/>
          <p:cNvSpPr/>
          <p:nvPr/>
        </p:nvSpPr>
        <p:spPr>
          <a:xfrm flipH="true" flipV="true">
            <a:off x="-8835578" y="4260970"/>
            <a:ext cx="15156557" cy="0"/>
          </a:xfrm>
          <a:prstGeom prst="line">
            <a:avLst/>
          </a:prstGeom>
          <a:ln cap="flat" w="76200">
            <a:solidFill>
              <a:srgbClr val="C23A97"/>
            </a:solidFill>
            <a:prstDash val="solid"/>
            <a:headEnd type="none" len="sm" w="sm"/>
            <a:tailEnd type="none" len="sm" w="sm"/>
          </a:ln>
        </p:spPr>
      </p:sp>
      <p:sp>
        <p:nvSpPr>
          <p:cNvPr name="Freeform 10" id="10"/>
          <p:cNvSpPr/>
          <p:nvPr/>
        </p:nvSpPr>
        <p:spPr>
          <a:xfrm flipH="false" flipV="false" rot="0">
            <a:off x="8944416" y="3343966"/>
            <a:ext cx="8054813" cy="4886528"/>
          </a:xfrm>
          <a:custGeom>
            <a:avLst/>
            <a:gdLst/>
            <a:ahLst/>
            <a:cxnLst/>
            <a:rect r="r" b="b" t="t" l="l"/>
            <a:pathLst>
              <a:path h="4886528" w="8054813">
                <a:moveTo>
                  <a:pt x="0" y="0"/>
                </a:moveTo>
                <a:lnTo>
                  <a:pt x="8054813" y="0"/>
                </a:lnTo>
                <a:lnTo>
                  <a:pt x="8054813" y="4886528"/>
                </a:lnTo>
                <a:lnTo>
                  <a:pt x="0" y="4886528"/>
                </a:lnTo>
                <a:lnTo>
                  <a:pt x="0" y="0"/>
                </a:lnTo>
                <a:close/>
              </a:path>
            </a:pathLst>
          </a:custGeom>
          <a:blipFill>
            <a:blip r:embed="rId4"/>
            <a:stretch>
              <a:fillRect l="0" t="-13701" r="0" b="0"/>
            </a:stretch>
          </a:blipFill>
        </p:spPr>
      </p:sp>
      <p:sp>
        <p:nvSpPr>
          <p:cNvPr name="TextBox 11" id="11"/>
          <p:cNvSpPr txBox="true"/>
          <p:nvPr/>
        </p:nvSpPr>
        <p:spPr>
          <a:xfrm rot="0">
            <a:off x="1285467" y="3382066"/>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ANN</a:t>
            </a:r>
          </a:p>
        </p:txBody>
      </p:sp>
      <p:sp>
        <p:nvSpPr>
          <p:cNvPr name="TextBox 12" id="12"/>
          <p:cNvSpPr txBox="true"/>
          <p:nvPr/>
        </p:nvSpPr>
        <p:spPr>
          <a:xfrm rot="0">
            <a:off x="1266417" y="4451470"/>
            <a:ext cx="5945188" cy="3181351"/>
          </a:xfrm>
          <a:prstGeom prst="rect">
            <a:avLst/>
          </a:prstGeom>
        </p:spPr>
        <p:txBody>
          <a:bodyPr anchor="t" rtlCol="false" tIns="0" lIns="0" bIns="0" rIns="0">
            <a:spAutoFit/>
          </a:bodyPr>
          <a:lstStyle/>
          <a:p>
            <a:pPr algn="l">
              <a:lnSpc>
                <a:spcPts val="3674"/>
              </a:lnSpc>
            </a:pPr>
            <a:r>
              <a:rPr lang="en-US" sz="2499">
                <a:solidFill>
                  <a:srgbClr val="000000"/>
                </a:solidFill>
                <a:latin typeface="Open Sauce Light"/>
              </a:rPr>
              <a:t>We applied the ANN model using neural net operator which passes through layers of interconnected neurons, adjusting connections to minimize errors during training, and making predictions or classifications based on the learned patterns.</a:t>
            </a:r>
          </a:p>
        </p:txBody>
      </p:sp>
      <p:sp>
        <p:nvSpPr>
          <p:cNvPr name="TextBox 13" id="13"/>
          <p:cNvSpPr txBox="true"/>
          <p:nvPr/>
        </p:nvSpPr>
        <p:spPr>
          <a:xfrm rot="0">
            <a:off x="3734724" y="812800"/>
            <a:ext cx="10271075" cy="774700"/>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Days"/>
              </a:rPr>
              <a:t>Machine Learning Models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745" y="41746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649" y="1977800"/>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2687429" y="5532028"/>
            <a:ext cx="3187929" cy="432054"/>
          </a:xfrm>
          <a:prstGeom prst="rect">
            <a:avLst/>
          </a:prstGeom>
        </p:spPr>
        <p:txBody>
          <a:bodyPr anchor="t" rtlCol="false" tIns="0" lIns="0" bIns="0" rIns="0">
            <a:spAutoFit/>
          </a:bodyPr>
          <a:lstStyle/>
          <a:p>
            <a:pPr algn="ctr">
              <a:lnSpc>
                <a:spcPts val="3528"/>
              </a:lnSpc>
            </a:pPr>
            <a:r>
              <a:rPr lang="en-US" sz="2400">
                <a:solidFill>
                  <a:srgbClr val="FFFFFF"/>
                </a:solidFill>
                <a:latin typeface="Open Sauce Light"/>
              </a:rPr>
              <a:t>Business Problem</a:t>
            </a:r>
          </a:p>
        </p:txBody>
      </p:sp>
      <p:sp>
        <p:nvSpPr>
          <p:cNvPr name="TextBox 6" id="6"/>
          <p:cNvSpPr txBox="true"/>
          <p:nvPr/>
        </p:nvSpPr>
        <p:spPr>
          <a:xfrm rot="0">
            <a:off x="3061644" y="4652553"/>
            <a:ext cx="2265543"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01</a:t>
            </a:r>
          </a:p>
        </p:txBody>
      </p:sp>
      <p:sp>
        <p:nvSpPr>
          <p:cNvPr name="TextBox 7" id="7"/>
          <p:cNvSpPr txBox="true"/>
          <p:nvPr/>
        </p:nvSpPr>
        <p:spPr>
          <a:xfrm rot="0">
            <a:off x="6384463" y="4652553"/>
            <a:ext cx="2265543"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02</a:t>
            </a:r>
          </a:p>
        </p:txBody>
      </p:sp>
      <p:sp>
        <p:nvSpPr>
          <p:cNvPr name="TextBox 8" id="8"/>
          <p:cNvSpPr txBox="true"/>
          <p:nvPr/>
        </p:nvSpPr>
        <p:spPr>
          <a:xfrm rot="0">
            <a:off x="9659656" y="4652553"/>
            <a:ext cx="2265543"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03</a:t>
            </a:r>
          </a:p>
        </p:txBody>
      </p:sp>
      <p:sp>
        <p:nvSpPr>
          <p:cNvPr name="TextBox 9" id="9"/>
          <p:cNvSpPr txBox="true"/>
          <p:nvPr/>
        </p:nvSpPr>
        <p:spPr>
          <a:xfrm rot="0">
            <a:off x="12933597" y="4652553"/>
            <a:ext cx="2265543"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04</a:t>
            </a:r>
          </a:p>
        </p:txBody>
      </p:sp>
      <p:sp>
        <p:nvSpPr>
          <p:cNvPr name="TextBox 10" id="10"/>
          <p:cNvSpPr txBox="true"/>
          <p:nvPr/>
        </p:nvSpPr>
        <p:spPr>
          <a:xfrm rot="0">
            <a:off x="6393988" y="5553288"/>
            <a:ext cx="2609526" cy="879729"/>
          </a:xfrm>
          <a:prstGeom prst="rect">
            <a:avLst/>
          </a:prstGeom>
        </p:spPr>
        <p:txBody>
          <a:bodyPr anchor="t" rtlCol="false" tIns="0" lIns="0" bIns="0" rIns="0">
            <a:spAutoFit/>
          </a:bodyPr>
          <a:lstStyle/>
          <a:p>
            <a:pPr algn="ctr">
              <a:lnSpc>
                <a:spcPts val="3528"/>
              </a:lnSpc>
            </a:pPr>
            <a:r>
              <a:rPr lang="en-US" sz="2400">
                <a:solidFill>
                  <a:srgbClr val="FFFFFF"/>
                </a:solidFill>
                <a:latin typeface="Open Sauce Light"/>
              </a:rPr>
              <a:t>Composition of </a:t>
            </a:r>
          </a:p>
          <a:p>
            <a:pPr algn="ctr">
              <a:lnSpc>
                <a:spcPts val="3528"/>
              </a:lnSpc>
            </a:pPr>
            <a:r>
              <a:rPr lang="en-US" sz="2400">
                <a:solidFill>
                  <a:srgbClr val="FFFFFF"/>
                </a:solidFill>
                <a:latin typeface="Open Sauce Light"/>
              </a:rPr>
              <a:t>Data </a:t>
            </a:r>
          </a:p>
        </p:txBody>
      </p:sp>
      <p:sp>
        <p:nvSpPr>
          <p:cNvPr name="TextBox 11" id="11"/>
          <p:cNvSpPr txBox="true"/>
          <p:nvPr/>
        </p:nvSpPr>
        <p:spPr>
          <a:xfrm rot="0">
            <a:off x="9885278" y="5553288"/>
            <a:ext cx="2097071" cy="879729"/>
          </a:xfrm>
          <a:prstGeom prst="rect">
            <a:avLst/>
          </a:prstGeom>
        </p:spPr>
        <p:txBody>
          <a:bodyPr anchor="t" rtlCol="false" tIns="0" lIns="0" bIns="0" rIns="0">
            <a:spAutoFit/>
          </a:bodyPr>
          <a:lstStyle/>
          <a:p>
            <a:pPr algn="ctr">
              <a:lnSpc>
                <a:spcPts val="3528"/>
              </a:lnSpc>
            </a:pPr>
            <a:r>
              <a:rPr lang="en-US" sz="2400">
                <a:solidFill>
                  <a:srgbClr val="FFFFFF"/>
                </a:solidFill>
                <a:latin typeface="Open Sauce Light"/>
              </a:rPr>
              <a:t>Preprocessing Techniques</a:t>
            </a:r>
          </a:p>
        </p:txBody>
      </p:sp>
      <p:sp>
        <p:nvSpPr>
          <p:cNvPr name="TextBox 12" id="12"/>
          <p:cNvSpPr txBox="true"/>
          <p:nvPr/>
        </p:nvSpPr>
        <p:spPr>
          <a:xfrm rot="0">
            <a:off x="12332025" y="5553288"/>
            <a:ext cx="4215534" cy="432055"/>
          </a:xfrm>
          <a:prstGeom prst="rect">
            <a:avLst/>
          </a:prstGeom>
        </p:spPr>
        <p:txBody>
          <a:bodyPr anchor="t" rtlCol="false" tIns="0" lIns="0" bIns="0" rIns="0">
            <a:spAutoFit/>
          </a:bodyPr>
          <a:lstStyle/>
          <a:p>
            <a:pPr algn="ctr">
              <a:lnSpc>
                <a:spcPts val="3527"/>
              </a:lnSpc>
            </a:pPr>
            <a:r>
              <a:rPr lang="en-US" sz="2399">
                <a:solidFill>
                  <a:srgbClr val="FFFFFF"/>
                </a:solidFill>
                <a:latin typeface="Open Sauce Light"/>
              </a:rPr>
              <a:t>Logistic Regression</a:t>
            </a:r>
          </a:p>
        </p:txBody>
      </p:sp>
      <p:sp>
        <p:nvSpPr>
          <p:cNvPr name="TextBox 13" id="13"/>
          <p:cNvSpPr txBox="true"/>
          <p:nvPr/>
        </p:nvSpPr>
        <p:spPr>
          <a:xfrm rot="0">
            <a:off x="3232858" y="7647022"/>
            <a:ext cx="2097071" cy="432055"/>
          </a:xfrm>
          <a:prstGeom prst="rect">
            <a:avLst/>
          </a:prstGeom>
        </p:spPr>
        <p:txBody>
          <a:bodyPr anchor="t" rtlCol="false" tIns="0" lIns="0" bIns="0" rIns="0">
            <a:spAutoFit/>
          </a:bodyPr>
          <a:lstStyle/>
          <a:p>
            <a:pPr algn="ctr">
              <a:lnSpc>
                <a:spcPts val="3527"/>
              </a:lnSpc>
            </a:pPr>
            <a:r>
              <a:rPr lang="en-US" sz="2399">
                <a:solidFill>
                  <a:srgbClr val="FFFFFF"/>
                </a:solidFill>
                <a:latin typeface="Open Sauce Light"/>
              </a:rPr>
              <a:t>Decision Tree</a:t>
            </a:r>
          </a:p>
        </p:txBody>
      </p:sp>
      <p:sp>
        <p:nvSpPr>
          <p:cNvPr name="TextBox 14" id="14"/>
          <p:cNvSpPr txBox="true"/>
          <p:nvPr/>
        </p:nvSpPr>
        <p:spPr>
          <a:xfrm rot="0">
            <a:off x="3205772" y="6746286"/>
            <a:ext cx="2265543"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05</a:t>
            </a:r>
          </a:p>
        </p:txBody>
      </p:sp>
      <p:sp>
        <p:nvSpPr>
          <p:cNvPr name="TextBox 15" id="15"/>
          <p:cNvSpPr txBox="true"/>
          <p:nvPr/>
        </p:nvSpPr>
        <p:spPr>
          <a:xfrm rot="0">
            <a:off x="6384463" y="6746286"/>
            <a:ext cx="2265543"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06</a:t>
            </a:r>
          </a:p>
        </p:txBody>
      </p:sp>
      <p:sp>
        <p:nvSpPr>
          <p:cNvPr name="TextBox 16" id="16"/>
          <p:cNvSpPr txBox="true"/>
          <p:nvPr/>
        </p:nvSpPr>
        <p:spPr>
          <a:xfrm rot="0">
            <a:off x="9659656" y="6746286"/>
            <a:ext cx="2265543"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07</a:t>
            </a:r>
          </a:p>
        </p:txBody>
      </p:sp>
      <p:sp>
        <p:nvSpPr>
          <p:cNvPr name="TextBox 17" id="17"/>
          <p:cNvSpPr txBox="true"/>
          <p:nvPr/>
        </p:nvSpPr>
        <p:spPr>
          <a:xfrm rot="0">
            <a:off x="13057422" y="6746286"/>
            <a:ext cx="2265543"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08</a:t>
            </a:r>
          </a:p>
        </p:txBody>
      </p:sp>
      <p:sp>
        <p:nvSpPr>
          <p:cNvPr name="TextBox 18" id="18"/>
          <p:cNvSpPr txBox="true"/>
          <p:nvPr/>
        </p:nvSpPr>
        <p:spPr>
          <a:xfrm rot="0">
            <a:off x="6658108" y="7647022"/>
            <a:ext cx="2097071" cy="432055"/>
          </a:xfrm>
          <a:prstGeom prst="rect">
            <a:avLst/>
          </a:prstGeom>
        </p:spPr>
        <p:txBody>
          <a:bodyPr anchor="t" rtlCol="false" tIns="0" lIns="0" bIns="0" rIns="0">
            <a:spAutoFit/>
          </a:bodyPr>
          <a:lstStyle/>
          <a:p>
            <a:pPr algn="ctr">
              <a:lnSpc>
                <a:spcPts val="3527"/>
              </a:lnSpc>
            </a:pPr>
            <a:r>
              <a:rPr lang="en-US" sz="2399">
                <a:solidFill>
                  <a:srgbClr val="FFFFFF"/>
                </a:solidFill>
                <a:latin typeface="Open Sauce Light"/>
              </a:rPr>
              <a:t>Naive Bayes</a:t>
            </a:r>
          </a:p>
        </p:txBody>
      </p:sp>
      <p:sp>
        <p:nvSpPr>
          <p:cNvPr name="TextBox 19" id="19"/>
          <p:cNvSpPr txBox="true"/>
          <p:nvPr/>
        </p:nvSpPr>
        <p:spPr>
          <a:xfrm rot="0">
            <a:off x="9885278" y="7647022"/>
            <a:ext cx="2097071" cy="438151"/>
          </a:xfrm>
          <a:prstGeom prst="rect">
            <a:avLst/>
          </a:prstGeom>
        </p:spPr>
        <p:txBody>
          <a:bodyPr anchor="t" rtlCol="false" tIns="0" lIns="0" bIns="0" rIns="0">
            <a:spAutoFit/>
          </a:bodyPr>
          <a:lstStyle/>
          <a:p>
            <a:pPr algn="ctr">
              <a:lnSpc>
                <a:spcPts val="3674"/>
              </a:lnSpc>
            </a:pPr>
            <a:r>
              <a:rPr lang="en-US" sz="2499">
                <a:solidFill>
                  <a:srgbClr val="FFFFFF"/>
                </a:solidFill>
                <a:latin typeface="Open Sauce Light"/>
              </a:rPr>
              <a:t>KNN</a:t>
            </a:r>
          </a:p>
        </p:txBody>
      </p:sp>
      <p:sp>
        <p:nvSpPr>
          <p:cNvPr name="TextBox 20" id="20"/>
          <p:cNvSpPr txBox="true"/>
          <p:nvPr/>
        </p:nvSpPr>
        <p:spPr>
          <a:xfrm rot="0">
            <a:off x="13216369" y="7647022"/>
            <a:ext cx="2097071" cy="438151"/>
          </a:xfrm>
          <a:prstGeom prst="rect">
            <a:avLst/>
          </a:prstGeom>
        </p:spPr>
        <p:txBody>
          <a:bodyPr anchor="t" rtlCol="false" tIns="0" lIns="0" bIns="0" rIns="0">
            <a:spAutoFit/>
          </a:bodyPr>
          <a:lstStyle/>
          <a:p>
            <a:pPr algn="ctr">
              <a:lnSpc>
                <a:spcPts val="3674"/>
              </a:lnSpc>
            </a:pPr>
            <a:r>
              <a:rPr lang="en-US" sz="2499">
                <a:solidFill>
                  <a:srgbClr val="FFFFFF"/>
                </a:solidFill>
                <a:latin typeface="Open Sauce Light"/>
              </a:rPr>
              <a:t>SVM</a:t>
            </a:r>
          </a:p>
        </p:txBody>
      </p:sp>
      <p:sp>
        <p:nvSpPr>
          <p:cNvPr name="TextBox 21" id="21"/>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spc="308">
                <a:solidFill>
                  <a:srgbClr val="FFFFFF"/>
                </a:solidFill>
                <a:latin typeface="Open Sauce Medium"/>
              </a:rPr>
              <a:t>CONTENTS</a:t>
            </a:r>
          </a:p>
        </p:txBody>
      </p:sp>
      <p:sp>
        <p:nvSpPr>
          <p:cNvPr name="TextBox 22" id="22"/>
          <p:cNvSpPr txBox="true"/>
          <p:nvPr/>
        </p:nvSpPr>
        <p:spPr>
          <a:xfrm rot="0">
            <a:off x="8011194" y="8764876"/>
            <a:ext cx="2265543"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09</a:t>
            </a:r>
          </a:p>
        </p:txBody>
      </p:sp>
      <p:sp>
        <p:nvSpPr>
          <p:cNvPr name="TextBox 23" id="23"/>
          <p:cNvSpPr txBox="true"/>
          <p:nvPr/>
        </p:nvSpPr>
        <p:spPr>
          <a:xfrm rot="0">
            <a:off x="8095430" y="9520526"/>
            <a:ext cx="2097071" cy="432055"/>
          </a:xfrm>
          <a:prstGeom prst="rect">
            <a:avLst/>
          </a:prstGeom>
        </p:spPr>
        <p:txBody>
          <a:bodyPr anchor="t" rtlCol="false" tIns="0" lIns="0" bIns="0" rIns="0">
            <a:spAutoFit/>
          </a:bodyPr>
          <a:lstStyle/>
          <a:p>
            <a:pPr algn="ctr">
              <a:lnSpc>
                <a:spcPts val="3527"/>
              </a:lnSpc>
            </a:pPr>
            <a:r>
              <a:rPr lang="en-US" sz="2399">
                <a:solidFill>
                  <a:srgbClr val="FFFFFF"/>
                </a:solidFill>
                <a:latin typeface="Open Sauce Light"/>
              </a:rPr>
              <a:t>ANN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8309850" y="3546318"/>
            <a:ext cx="8417300" cy="712470"/>
          </a:xfrm>
          <a:prstGeom prst="rect">
            <a:avLst/>
          </a:prstGeom>
        </p:spPr>
        <p:txBody>
          <a:bodyPr anchor="t" rtlCol="false" tIns="0" lIns="0" bIns="0" rIns="0">
            <a:spAutoFit/>
          </a:bodyPr>
          <a:lstStyle/>
          <a:p>
            <a:pPr algn="r">
              <a:lnSpc>
                <a:spcPts val="5610"/>
              </a:lnSpc>
            </a:pPr>
            <a:r>
              <a:rPr lang="en-US" sz="5100" spc="163">
                <a:solidFill>
                  <a:srgbClr val="000000"/>
                </a:solidFill>
                <a:latin typeface="Open Sauce Medium"/>
              </a:rPr>
              <a:t>BUSINESS PROBLEM</a:t>
            </a:r>
          </a:p>
        </p:txBody>
      </p:sp>
      <p:sp>
        <p:nvSpPr>
          <p:cNvPr name="TextBox 7" id="7"/>
          <p:cNvSpPr txBox="true"/>
          <p:nvPr/>
        </p:nvSpPr>
        <p:spPr>
          <a:xfrm rot="0">
            <a:off x="9733888" y="4546743"/>
            <a:ext cx="6583497" cy="3186685"/>
          </a:xfrm>
          <a:prstGeom prst="rect">
            <a:avLst/>
          </a:prstGeom>
        </p:spPr>
        <p:txBody>
          <a:bodyPr anchor="t" rtlCol="false" tIns="0" lIns="0" bIns="0" rIns="0">
            <a:spAutoFit/>
          </a:bodyPr>
          <a:lstStyle/>
          <a:p>
            <a:pPr algn="l">
              <a:lnSpc>
                <a:spcPts val="4262"/>
              </a:lnSpc>
            </a:pPr>
            <a:r>
              <a:rPr lang="en-US" sz="2899">
                <a:solidFill>
                  <a:srgbClr val="000000"/>
                </a:solidFill>
                <a:latin typeface="Open Sauce Light"/>
              </a:rPr>
              <a:t>Predicting customer churn is vital for businesses to minimize revenue loss. We are creating a predictive machine learning model for a bank aimed at forecasting customer churn within the upcoming six months.</a:t>
            </a:r>
          </a:p>
        </p:txBody>
      </p:sp>
      <p:grpSp>
        <p:nvGrpSpPr>
          <p:cNvPr name="Group 8" id="8"/>
          <p:cNvGrpSpPr/>
          <p:nvPr/>
        </p:nvGrpSpPr>
        <p:grpSpPr>
          <a:xfrm rot="0">
            <a:off x="2141985" y="1731407"/>
            <a:ext cx="7284828" cy="7284799"/>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06" t="0" r="-24906" b="0"/>
              </a:stretch>
            </a:blipFill>
          </p:spPr>
        </p:sp>
      </p:grpSp>
      <p:sp>
        <p:nvSpPr>
          <p:cNvPr name="AutoShape 10" id="10"/>
          <p:cNvSpPr/>
          <p:nvPr/>
        </p:nvSpPr>
        <p:spPr>
          <a:xfrm flipH="true" flipV="true">
            <a:off x="9733888" y="4258788"/>
            <a:ext cx="10218510"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1E225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858014" y="554989"/>
          <a:ext cx="8958505" cy="7334250"/>
        </p:xfrm>
        <a:graphic>
          <a:graphicData uri="http://schemas.openxmlformats.org/drawingml/2006/table">
            <a:tbl>
              <a:tblPr/>
              <a:tblGrid>
                <a:gridCol w="3670209"/>
                <a:gridCol w="5288297"/>
              </a:tblGrid>
              <a:tr h="1060645">
                <a:tc>
                  <a:txBody>
                    <a:bodyPr anchor="t" rtlCol="false"/>
                    <a:lstStyle/>
                    <a:p>
                      <a:pPr algn="ctr">
                        <a:lnSpc>
                          <a:spcPts val="3639"/>
                        </a:lnSpc>
                        <a:defRPr/>
                      </a:pPr>
                      <a:r>
                        <a:rPr lang="en-US" sz="2599">
                          <a:solidFill>
                            <a:srgbClr val="000000"/>
                          </a:solidFill>
                          <a:latin typeface="Agrandir Narrow Bold"/>
                        </a:rPr>
                        <a:t>Attribute Name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639"/>
                        </a:lnSpc>
                        <a:defRPr/>
                      </a:pPr>
                      <a:r>
                        <a:rPr lang="en-US" sz="2599">
                          <a:solidFill>
                            <a:srgbClr val="000000"/>
                          </a:solidFill>
                          <a:latin typeface="Agrandir Narrow Bold"/>
                        </a:rPr>
                        <a:t>Type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049362">
                <a:tc>
                  <a:txBody>
                    <a:bodyPr anchor="t" rtlCol="false"/>
                    <a:lstStyle/>
                    <a:p>
                      <a:pPr algn="ctr">
                        <a:lnSpc>
                          <a:spcPts val="3499"/>
                        </a:lnSpc>
                        <a:defRPr/>
                      </a:pPr>
                      <a:r>
                        <a:rPr lang="en-US" sz="2499">
                          <a:solidFill>
                            <a:srgbClr val="000000"/>
                          </a:solidFill>
                          <a:latin typeface="Agrandir Narrow"/>
                        </a:rPr>
                        <a:t>Age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Agrandir Narrow"/>
                        </a:rPr>
                        <a:t>Numerical</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49362">
                <a:tc>
                  <a:txBody>
                    <a:bodyPr anchor="t" rtlCol="false"/>
                    <a:lstStyle/>
                    <a:p>
                      <a:pPr algn="ctr">
                        <a:lnSpc>
                          <a:spcPts val="3499"/>
                        </a:lnSpc>
                        <a:defRPr/>
                      </a:pPr>
                      <a:r>
                        <a:rPr lang="en-US" sz="2499">
                          <a:solidFill>
                            <a:srgbClr val="000000"/>
                          </a:solidFill>
                          <a:latin typeface="Agrandir Narrow"/>
                        </a:rPr>
                        <a:t>Gender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Agrandir Narrow"/>
                        </a:rPr>
                        <a:t>Male/Female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49362">
                <a:tc>
                  <a:txBody>
                    <a:bodyPr anchor="t" rtlCol="false"/>
                    <a:lstStyle/>
                    <a:p>
                      <a:pPr algn="ctr">
                        <a:lnSpc>
                          <a:spcPts val="3499"/>
                        </a:lnSpc>
                        <a:defRPr/>
                      </a:pPr>
                      <a:r>
                        <a:rPr lang="en-US" sz="2499">
                          <a:solidFill>
                            <a:srgbClr val="000000"/>
                          </a:solidFill>
                          <a:latin typeface="Agrandir Narrow"/>
                        </a:rPr>
                        <a:t>Income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Agrandir Narrow"/>
                        </a:rPr>
                        <a:t>Categorical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49362">
                <a:tc>
                  <a:txBody>
                    <a:bodyPr anchor="t" rtlCol="false"/>
                    <a:lstStyle/>
                    <a:p>
                      <a:pPr algn="ctr">
                        <a:lnSpc>
                          <a:spcPts val="3499"/>
                        </a:lnSpc>
                        <a:defRPr/>
                      </a:pPr>
                      <a:r>
                        <a:rPr lang="en-US" sz="2499">
                          <a:solidFill>
                            <a:srgbClr val="000000"/>
                          </a:solidFill>
                          <a:latin typeface="Agrandir Narrow"/>
                        </a:rPr>
                        <a:t>Balance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Agrandir Narrow"/>
                        </a:rPr>
                        <a:t>Continuous Numerical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49362">
                <a:tc>
                  <a:txBody>
                    <a:bodyPr anchor="t" rtlCol="false"/>
                    <a:lstStyle/>
                    <a:p>
                      <a:pPr algn="ctr">
                        <a:lnSpc>
                          <a:spcPts val="3499"/>
                        </a:lnSpc>
                        <a:defRPr/>
                      </a:pPr>
                      <a:r>
                        <a:rPr lang="en-US" sz="2499">
                          <a:solidFill>
                            <a:srgbClr val="000000"/>
                          </a:solidFill>
                          <a:latin typeface="Agrandir Narrow"/>
                        </a:rPr>
                        <a:t>Transaction Status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Agrandir Narrow"/>
                        </a:rPr>
                        <a:t>Discrete (0,1)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26795">
                <a:tc>
                  <a:txBody>
                    <a:bodyPr anchor="t" rtlCol="false"/>
                    <a:lstStyle/>
                    <a:p>
                      <a:pPr algn="ctr">
                        <a:lnSpc>
                          <a:spcPts val="3499"/>
                        </a:lnSpc>
                        <a:defRPr/>
                      </a:pPr>
                      <a:r>
                        <a:rPr lang="en-US" sz="2499">
                          <a:solidFill>
                            <a:srgbClr val="000000"/>
                          </a:solidFill>
                          <a:latin typeface="Agrandir Narrow"/>
                        </a:rPr>
                        <a:t>Product Holdings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Agrandir Narrow"/>
                        </a:rPr>
                        <a:t>Discrete (0,1)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graphicFrame>
        <p:nvGraphicFramePr>
          <p:cNvPr name="Table 3" id="3"/>
          <p:cNvGraphicFramePr>
            <a:graphicFrameLocks noGrp="true"/>
          </p:cNvGraphicFramePr>
          <p:nvPr/>
        </p:nvGraphicFramePr>
        <p:xfrm>
          <a:off x="8858014" y="8022589"/>
          <a:ext cx="8958505" cy="1963103"/>
        </p:xfrm>
        <a:graphic>
          <a:graphicData uri="http://schemas.openxmlformats.org/drawingml/2006/table">
            <a:tbl>
              <a:tblPr/>
              <a:tblGrid>
                <a:gridCol w="3671573"/>
                <a:gridCol w="5286932"/>
              </a:tblGrid>
              <a:tr h="1003176">
                <a:tc>
                  <a:txBody>
                    <a:bodyPr anchor="t" rtlCol="false"/>
                    <a:lstStyle/>
                    <a:p>
                      <a:pPr algn="ctr">
                        <a:lnSpc>
                          <a:spcPts val="3499"/>
                        </a:lnSpc>
                        <a:defRPr/>
                      </a:pPr>
                      <a:r>
                        <a:rPr lang="en-US" sz="2499">
                          <a:solidFill>
                            <a:srgbClr val="000000"/>
                          </a:solidFill>
                          <a:latin typeface="Agrandir Narrow"/>
                        </a:rPr>
                        <a:t>Credit Category</a:t>
                      </a:r>
                      <a:r>
                        <a:rPr lang="en-US" sz="2499">
                          <a:solidFill>
                            <a:srgbClr val="000000"/>
                          </a:solidFill>
                          <a:latin typeface="Agrandir Narrow"/>
                        </a:rPr>
                        <a:t>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Agrandir Narrow"/>
                        </a:rPr>
                        <a:t>Categorical (good/average/poor)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59927">
                <a:tc>
                  <a:txBody>
                    <a:bodyPr anchor="t" rtlCol="false"/>
                    <a:lstStyle/>
                    <a:p>
                      <a:pPr algn="ctr">
                        <a:lnSpc>
                          <a:spcPts val="3499"/>
                        </a:lnSpc>
                        <a:defRPr/>
                      </a:pPr>
                      <a:r>
                        <a:rPr lang="en-US" sz="2499">
                          <a:solidFill>
                            <a:srgbClr val="000000"/>
                          </a:solidFill>
                          <a:latin typeface="Agrandir Narrow"/>
                        </a:rPr>
                        <a:t>Is_Churn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Agrandir Narrow"/>
                        </a:rPr>
                        <a:t>Target Variable (0,1)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4" id="4"/>
          <p:cNvSpPr txBox="true"/>
          <p:nvPr/>
        </p:nvSpPr>
        <p:spPr>
          <a:xfrm rot="0">
            <a:off x="550503" y="455450"/>
            <a:ext cx="7386474" cy="3143248"/>
          </a:xfrm>
          <a:prstGeom prst="rect">
            <a:avLst/>
          </a:prstGeom>
        </p:spPr>
        <p:txBody>
          <a:bodyPr anchor="t" rtlCol="false" tIns="0" lIns="0" bIns="0" rIns="0">
            <a:spAutoFit/>
          </a:bodyPr>
          <a:lstStyle/>
          <a:p>
            <a:pPr algn="ctr">
              <a:lnSpc>
                <a:spcPts val="12600"/>
              </a:lnSpc>
            </a:pPr>
            <a:r>
              <a:rPr lang="en-US" sz="9000">
                <a:solidFill>
                  <a:srgbClr val="FFFFFF"/>
                </a:solidFill>
                <a:latin typeface="Canva Sans Bold"/>
              </a:rPr>
              <a:t>Composition of Data</a:t>
            </a:r>
          </a:p>
        </p:txBody>
      </p:sp>
      <p:sp>
        <p:nvSpPr>
          <p:cNvPr name="TextBox 5" id="5"/>
          <p:cNvSpPr txBox="true"/>
          <p:nvPr/>
        </p:nvSpPr>
        <p:spPr>
          <a:xfrm rot="0">
            <a:off x="1247775" y="4122102"/>
            <a:ext cx="5460136" cy="53809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The dataset used consists of many attribute which is ultimately used to predict if the customer will churn or not (Target variable). The following table shows the types of different data by giving a few examples.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6230600" cy="8450711"/>
            <a:chOff x="0" y="0"/>
            <a:chExt cx="4274726" cy="2225702"/>
          </a:xfrm>
        </p:grpSpPr>
        <p:sp>
          <p:nvSpPr>
            <p:cNvPr name="Freeform 4" id="4"/>
            <p:cNvSpPr/>
            <p:nvPr/>
          </p:nvSpPr>
          <p:spPr>
            <a:xfrm flipH="false" flipV="false" rot="0">
              <a:off x="0" y="0"/>
              <a:ext cx="4274726" cy="2225702"/>
            </a:xfrm>
            <a:custGeom>
              <a:avLst/>
              <a:gdLst/>
              <a:ahLst/>
              <a:cxnLst/>
              <a:rect r="r" b="b" t="t" l="l"/>
              <a:pathLst>
                <a:path h="2225702" w="4274726">
                  <a:moveTo>
                    <a:pt x="0" y="0"/>
                  </a:moveTo>
                  <a:lnTo>
                    <a:pt x="4274726" y="0"/>
                  </a:lnTo>
                  <a:lnTo>
                    <a:pt x="4274726" y="2225702"/>
                  </a:lnTo>
                  <a:lnTo>
                    <a:pt x="0" y="2225702"/>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74726" cy="2254277"/>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a:off x="3307028" y="4066432"/>
            <a:ext cx="11291300" cy="0"/>
          </a:xfrm>
          <a:prstGeom prst="line">
            <a:avLst/>
          </a:prstGeom>
          <a:ln cap="flat" w="76200">
            <a:solidFill>
              <a:srgbClr val="202354"/>
            </a:solidFill>
            <a:prstDash val="solid"/>
            <a:headEnd type="none" len="sm" w="sm"/>
            <a:tailEnd type="none" len="sm" w="sm"/>
          </a:ln>
        </p:spPr>
      </p:sp>
      <p:grpSp>
        <p:nvGrpSpPr>
          <p:cNvPr name="Group 7" id="7"/>
          <p:cNvGrpSpPr>
            <a:grpSpLocks noChangeAspect="true"/>
          </p:cNvGrpSpPr>
          <p:nvPr/>
        </p:nvGrpSpPr>
        <p:grpSpPr>
          <a:xfrm rot="5400000">
            <a:off x="14579278" y="3853574"/>
            <a:ext cx="411218" cy="4112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5400000">
            <a:off x="10702807" y="3859350"/>
            <a:ext cx="411218" cy="4112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5400000">
            <a:off x="6705049" y="3859350"/>
            <a:ext cx="411218" cy="4112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3" id="13"/>
          <p:cNvGrpSpPr>
            <a:grpSpLocks noChangeAspect="true"/>
          </p:cNvGrpSpPr>
          <p:nvPr/>
        </p:nvGrpSpPr>
        <p:grpSpPr>
          <a:xfrm rot="5400000">
            <a:off x="3278453" y="3859350"/>
            <a:ext cx="411218" cy="41121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5" id="15"/>
          <p:cNvSpPr txBox="true"/>
          <p:nvPr/>
        </p:nvSpPr>
        <p:spPr>
          <a:xfrm rot="0">
            <a:off x="1692943" y="4641532"/>
            <a:ext cx="2906497" cy="346075"/>
          </a:xfrm>
          <a:prstGeom prst="rect">
            <a:avLst/>
          </a:prstGeom>
        </p:spPr>
        <p:txBody>
          <a:bodyPr anchor="t" rtlCol="false" tIns="0" lIns="0" bIns="0" rIns="0">
            <a:spAutoFit/>
          </a:bodyPr>
          <a:lstStyle/>
          <a:p>
            <a:pPr algn="just">
              <a:lnSpc>
                <a:spcPts val="2750"/>
              </a:lnSpc>
            </a:pPr>
            <a:r>
              <a:rPr lang="en-US" sz="2500" spc="80">
                <a:solidFill>
                  <a:srgbClr val="000000"/>
                </a:solidFill>
                <a:latin typeface="Open Sauce Medium"/>
              </a:rPr>
              <a:t>NORMALISATION</a:t>
            </a:r>
          </a:p>
        </p:txBody>
      </p:sp>
      <p:sp>
        <p:nvSpPr>
          <p:cNvPr name="TextBox 16" id="16"/>
          <p:cNvSpPr txBox="true"/>
          <p:nvPr/>
        </p:nvSpPr>
        <p:spPr>
          <a:xfrm rot="0">
            <a:off x="1701760" y="5149281"/>
            <a:ext cx="2736463" cy="3565780"/>
          </a:xfrm>
          <a:prstGeom prst="rect">
            <a:avLst/>
          </a:prstGeom>
        </p:spPr>
        <p:txBody>
          <a:bodyPr anchor="t" rtlCol="false" tIns="0" lIns="0" bIns="0" rIns="0">
            <a:spAutoFit/>
          </a:bodyPr>
          <a:lstStyle/>
          <a:p>
            <a:pPr algn="l">
              <a:lnSpc>
                <a:spcPts val="3527"/>
              </a:lnSpc>
            </a:pPr>
            <a:r>
              <a:rPr lang="en-US" sz="2399">
                <a:solidFill>
                  <a:srgbClr val="000000"/>
                </a:solidFill>
                <a:latin typeface="Open Sauce Light"/>
              </a:rPr>
              <a:t>Involves scaling numerical features to a standard range, typically between 0 and 1 or with a mean of 0 and a standard deviation of 1.</a:t>
            </a:r>
          </a:p>
        </p:txBody>
      </p:sp>
      <p:sp>
        <p:nvSpPr>
          <p:cNvPr name="TextBox 17" id="17"/>
          <p:cNvSpPr txBox="true"/>
          <p:nvPr/>
        </p:nvSpPr>
        <p:spPr>
          <a:xfrm rot="0">
            <a:off x="13320075" y="4641532"/>
            <a:ext cx="3436094" cy="346075"/>
          </a:xfrm>
          <a:prstGeom prst="rect">
            <a:avLst/>
          </a:prstGeom>
        </p:spPr>
        <p:txBody>
          <a:bodyPr anchor="t" rtlCol="false" tIns="0" lIns="0" bIns="0" rIns="0">
            <a:spAutoFit/>
          </a:bodyPr>
          <a:lstStyle/>
          <a:p>
            <a:pPr algn="ctr">
              <a:lnSpc>
                <a:spcPts val="2750"/>
              </a:lnSpc>
            </a:pPr>
            <a:r>
              <a:rPr lang="en-US" sz="2500" spc="80">
                <a:solidFill>
                  <a:srgbClr val="000000"/>
                </a:solidFill>
                <a:latin typeface="Open Sauce Medium"/>
              </a:rPr>
              <a:t>OTHER PROCESSES</a:t>
            </a:r>
          </a:p>
        </p:txBody>
      </p:sp>
      <p:sp>
        <p:nvSpPr>
          <p:cNvPr name="TextBox 18" id="18"/>
          <p:cNvSpPr txBox="true"/>
          <p:nvPr/>
        </p:nvSpPr>
        <p:spPr>
          <a:xfrm rot="0">
            <a:off x="5476874" y="4641532"/>
            <a:ext cx="2885243" cy="346075"/>
          </a:xfrm>
          <a:prstGeom prst="rect">
            <a:avLst/>
          </a:prstGeom>
        </p:spPr>
        <p:txBody>
          <a:bodyPr anchor="t" rtlCol="false" tIns="0" lIns="0" bIns="0" rIns="0">
            <a:spAutoFit/>
          </a:bodyPr>
          <a:lstStyle/>
          <a:p>
            <a:pPr algn="just">
              <a:lnSpc>
                <a:spcPts val="2750"/>
              </a:lnSpc>
            </a:pPr>
            <a:r>
              <a:rPr lang="en-US" sz="2500" spc="80">
                <a:solidFill>
                  <a:srgbClr val="000000"/>
                </a:solidFill>
                <a:latin typeface="Open Sauce Medium"/>
              </a:rPr>
              <a:t>DISCRETIZATION</a:t>
            </a:r>
          </a:p>
        </p:txBody>
      </p:sp>
      <p:sp>
        <p:nvSpPr>
          <p:cNvPr name="TextBox 19" id="19"/>
          <p:cNvSpPr txBox="true"/>
          <p:nvPr/>
        </p:nvSpPr>
        <p:spPr>
          <a:xfrm rot="0">
            <a:off x="5511609" y="5149281"/>
            <a:ext cx="2850508" cy="3565780"/>
          </a:xfrm>
          <a:prstGeom prst="rect">
            <a:avLst/>
          </a:prstGeom>
        </p:spPr>
        <p:txBody>
          <a:bodyPr anchor="t" rtlCol="false" tIns="0" lIns="0" bIns="0" rIns="0">
            <a:spAutoFit/>
          </a:bodyPr>
          <a:lstStyle/>
          <a:p>
            <a:pPr algn="l">
              <a:lnSpc>
                <a:spcPts val="3527"/>
              </a:lnSpc>
            </a:pPr>
            <a:r>
              <a:rPr lang="en-US" sz="2399">
                <a:solidFill>
                  <a:srgbClr val="000000"/>
                </a:solidFill>
                <a:latin typeface="Open Sauce Light"/>
              </a:rPr>
              <a:t>Involves converting continuous variables into discrete intervals or categories. This simplifies complex data and facilitates analysis.</a:t>
            </a:r>
          </a:p>
        </p:txBody>
      </p:sp>
      <p:sp>
        <p:nvSpPr>
          <p:cNvPr name="TextBox 20" id="20"/>
          <p:cNvSpPr txBox="true"/>
          <p:nvPr/>
        </p:nvSpPr>
        <p:spPr>
          <a:xfrm rot="0">
            <a:off x="9181266" y="4641532"/>
            <a:ext cx="3551801" cy="346075"/>
          </a:xfrm>
          <a:prstGeom prst="rect">
            <a:avLst/>
          </a:prstGeom>
        </p:spPr>
        <p:txBody>
          <a:bodyPr anchor="t" rtlCol="false" tIns="0" lIns="0" bIns="0" rIns="0">
            <a:spAutoFit/>
          </a:bodyPr>
          <a:lstStyle/>
          <a:p>
            <a:pPr algn="ctr">
              <a:lnSpc>
                <a:spcPts val="2750"/>
              </a:lnSpc>
            </a:pPr>
            <a:r>
              <a:rPr lang="en-US" sz="2500" spc="80">
                <a:solidFill>
                  <a:srgbClr val="000000"/>
                </a:solidFill>
                <a:latin typeface="Open Sauce Medium"/>
              </a:rPr>
              <a:t>FEATURE ENCODING</a:t>
            </a:r>
          </a:p>
        </p:txBody>
      </p:sp>
      <p:sp>
        <p:nvSpPr>
          <p:cNvPr name="TextBox 21" id="21"/>
          <p:cNvSpPr txBox="true"/>
          <p:nvPr/>
        </p:nvSpPr>
        <p:spPr>
          <a:xfrm rot="0">
            <a:off x="9311933" y="5187381"/>
            <a:ext cx="3421135" cy="3118105"/>
          </a:xfrm>
          <a:prstGeom prst="rect">
            <a:avLst/>
          </a:prstGeom>
        </p:spPr>
        <p:txBody>
          <a:bodyPr anchor="t" rtlCol="false" tIns="0" lIns="0" bIns="0" rIns="0">
            <a:spAutoFit/>
          </a:bodyPr>
          <a:lstStyle/>
          <a:p>
            <a:pPr algn="l">
              <a:lnSpc>
                <a:spcPts val="3527"/>
              </a:lnSpc>
            </a:pPr>
            <a:r>
              <a:rPr lang="en-US" sz="2399">
                <a:solidFill>
                  <a:srgbClr val="000000"/>
                </a:solidFill>
                <a:latin typeface="Open Sauce Light"/>
              </a:rPr>
              <a:t>Translates categorical variables into numerical forms for machine learning.</a:t>
            </a:r>
            <a:r>
              <a:rPr lang="en-US" sz="2399">
                <a:solidFill>
                  <a:srgbClr val="000000"/>
                </a:solidFill>
                <a:latin typeface="Open Sauce Light"/>
              </a:rPr>
              <a:t> This ensures data compatibility with algorithms, leading to accurate predictions.</a:t>
            </a:r>
          </a:p>
        </p:txBody>
      </p:sp>
      <p:sp>
        <p:nvSpPr>
          <p:cNvPr name="TextBox 22" id="22"/>
          <p:cNvSpPr txBox="true"/>
          <p:nvPr/>
        </p:nvSpPr>
        <p:spPr>
          <a:xfrm rot="0">
            <a:off x="13437917" y="5149281"/>
            <a:ext cx="3440661" cy="4013455"/>
          </a:xfrm>
          <a:prstGeom prst="rect">
            <a:avLst/>
          </a:prstGeom>
        </p:spPr>
        <p:txBody>
          <a:bodyPr anchor="t" rtlCol="false" tIns="0" lIns="0" bIns="0" rIns="0">
            <a:spAutoFit/>
          </a:bodyPr>
          <a:lstStyle/>
          <a:p>
            <a:pPr algn="l">
              <a:lnSpc>
                <a:spcPts val="3527"/>
              </a:lnSpc>
            </a:pPr>
            <a:r>
              <a:rPr lang="en-US" sz="2399">
                <a:solidFill>
                  <a:srgbClr val="000000"/>
                </a:solidFill>
                <a:latin typeface="Open Sauce Light"/>
              </a:rPr>
              <a:t>Missing values were purposely added into the dataset in order to teach the machine learning model handling of missing values. We also checked value counts</a:t>
            </a:r>
            <a:r>
              <a:rPr lang="en-US" sz="2399">
                <a:solidFill>
                  <a:srgbClr val="000000"/>
                </a:solidFill>
                <a:latin typeface="Open Sauce Light"/>
              </a:rPr>
              <a:t> of attributes to see class imbalance.</a:t>
            </a:r>
          </a:p>
        </p:txBody>
      </p:sp>
      <p:sp>
        <p:nvSpPr>
          <p:cNvPr name="TextBox 23" id="23"/>
          <p:cNvSpPr txBox="true"/>
          <p:nvPr/>
        </p:nvSpPr>
        <p:spPr>
          <a:xfrm rot="0">
            <a:off x="3307028" y="2462277"/>
            <a:ext cx="12396524" cy="8802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Medium"/>
              </a:rPr>
              <a:t>PREPROCESSING TECHNIQUES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906107" y="5133369"/>
            <a:ext cx="5878860" cy="2745106"/>
          </a:xfrm>
          <a:prstGeom prst="rect">
            <a:avLst/>
          </a:prstGeom>
        </p:spPr>
        <p:txBody>
          <a:bodyPr anchor="t" rtlCol="false" tIns="0" lIns="0" bIns="0" rIns="0">
            <a:spAutoFit/>
          </a:bodyPr>
          <a:lstStyle/>
          <a:p>
            <a:pPr algn="l">
              <a:lnSpc>
                <a:spcPts val="4409"/>
              </a:lnSpc>
            </a:pPr>
            <a:r>
              <a:rPr lang="en-US" sz="2999">
                <a:solidFill>
                  <a:srgbClr val="000000"/>
                </a:solidFill>
                <a:latin typeface="Open Sauce Light"/>
              </a:rPr>
              <a:t>The strategy used to split the data into training and test sets in our model was Split Validation to split the data into a 70:30 ratio using stratified sampling.</a:t>
            </a:r>
          </a:p>
        </p:txBody>
      </p:sp>
      <p:sp>
        <p:nvSpPr>
          <p:cNvPr name="AutoShape 7" id="7"/>
          <p:cNvSpPr/>
          <p:nvPr/>
        </p:nvSpPr>
        <p:spPr>
          <a:xfrm flipV="true">
            <a:off x="8654651" y="3212381"/>
            <a:ext cx="0" cy="5211720"/>
          </a:xfrm>
          <a:prstGeom prst="line">
            <a:avLst/>
          </a:prstGeom>
          <a:ln cap="flat" w="38100">
            <a:solidFill>
              <a:srgbClr val="192253"/>
            </a:solidFill>
            <a:prstDash val="solid"/>
            <a:headEnd type="none" len="sm" w="sm"/>
            <a:tailEnd type="none" len="sm" w="sm"/>
          </a:ln>
        </p:spPr>
      </p:sp>
      <p:grpSp>
        <p:nvGrpSpPr>
          <p:cNvPr name="Group 8" id="8"/>
          <p:cNvGrpSpPr>
            <a:grpSpLocks noChangeAspect="true"/>
          </p:cNvGrpSpPr>
          <p:nvPr/>
        </p:nvGrpSpPr>
        <p:grpSpPr>
          <a:xfrm rot="0">
            <a:off x="8469692" y="3405879"/>
            <a:ext cx="369918" cy="369918"/>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0" id="10"/>
          <p:cNvSpPr txBox="true"/>
          <p:nvPr/>
        </p:nvSpPr>
        <p:spPr>
          <a:xfrm rot="0">
            <a:off x="9124950" y="3360333"/>
            <a:ext cx="5260448"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Stratified Sampling</a:t>
            </a:r>
          </a:p>
        </p:txBody>
      </p:sp>
      <p:sp>
        <p:nvSpPr>
          <p:cNvPr name="TextBox 11" id="11"/>
          <p:cNvSpPr txBox="true"/>
          <p:nvPr/>
        </p:nvSpPr>
        <p:spPr>
          <a:xfrm rot="0">
            <a:off x="9124950" y="3915146"/>
            <a:ext cx="7695145" cy="1845945"/>
          </a:xfrm>
          <a:prstGeom prst="rect">
            <a:avLst/>
          </a:prstGeom>
        </p:spPr>
        <p:txBody>
          <a:bodyPr anchor="t" rtlCol="false" tIns="0" lIns="0" bIns="0" rIns="0">
            <a:spAutoFit/>
          </a:bodyPr>
          <a:lstStyle/>
          <a:p>
            <a:pPr algn="l">
              <a:lnSpc>
                <a:spcPts val="2939"/>
              </a:lnSpc>
            </a:pPr>
            <a:r>
              <a:rPr lang="en-US" sz="1999">
                <a:solidFill>
                  <a:srgbClr val="000000"/>
                </a:solidFill>
                <a:latin typeface="Open Sauce Light"/>
              </a:rPr>
              <a:t>Involves dividing the population into distinct subgroups, or strata, based on certain characteristics, such as age, gender, or location. Samples are then randomly selected from each stratum in proportion to its representation in the population.</a:t>
            </a:r>
          </a:p>
          <a:p>
            <a:pPr algn="l">
              <a:lnSpc>
                <a:spcPts val="2939"/>
              </a:lnSpc>
            </a:pPr>
          </a:p>
        </p:txBody>
      </p:sp>
      <p:grpSp>
        <p:nvGrpSpPr>
          <p:cNvPr name="Group 12" id="12"/>
          <p:cNvGrpSpPr>
            <a:grpSpLocks noChangeAspect="true"/>
          </p:cNvGrpSpPr>
          <p:nvPr/>
        </p:nvGrpSpPr>
        <p:grpSpPr>
          <a:xfrm rot="0">
            <a:off x="8469692" y="6178866"/>
            <a:ext cx="369918" cy="369918"/>
            <a:chOff x="6705600" y="1371600"/>
            <a:chExt cx="10972800" cy="10972800"/>
          </a:xfrm>
        </p:grpSpPr>
        <p:sp>
          <p:nvSpPr>
            <p:cNvPr name="Freeform 13" id="13"/>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4" id="14"/>
          <p:cNvSpPr txBox="true"/>
          <p:nvPr/>
        </p:nvSpPr>
        <p:spPr>
          <a:xfrm rot="0">
            <a:off x="9054139" y="6097300"/>
            <a:ext cx="5260448"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Split Validation</a:t>
            </a:r>
          </a:p>
        </p:txBody>
      </p:sp>
      <p:sp>
        <p:nvSpPr>
          <p:cNvPr name="TextBox 15" id="15"/>
          <p:cNvSpPr txBox="true"/>
          <p:nvPr/>
        </p:nvSpPr>
        <p:spPr>
          <a:xfrm rot="0">
            <a:off x="9124950" y="6670530"/>
            <a:ext cx="7507454" cy="2217420"/>
          </a:xfrm>
          <a:prstGeom prst="rect">
            <a:avLst/>
          </a:prstGeom>
        </p:spPr>
        <p:txBody>
          <a:bodyPr anchor="t" rtlCol="false" tIns="0" lIns="0" bIns="0" rIns="0">
            <a:spAutoFit/>
          </a:bodyPr>
          <a:lstStyle/>
          <a:p>
            <a:pPr algn="l">
              <a:lnSpc>
                <a:spcPts val="2939"/>
              </a:lnSpc>
            </a:pPr>
            <a:r>
              <a:rPr lang="en-US" sz="1999">
                <a:solidFill>
                  <a:srgbClr val="000000"/>
                </a:solidFill>
                <a:latin typeface="Open Sauce Light"/>
              </a:rPr>
              <a:t>Also known as train-test split, is a method used in data science for evaluating predictive models. It involves dividing the dataset into training and testing sets. It helps detect overfitting and estimate how well the model will perform on unseen data.</a:t>
            </a:r>
          </a:p>
          <a:p>
            <a:pPr algn="l">
              <a:lnSpc>
                <a:spcPts val="2939"/>
              </a:lnSpc>
            </a:pPr>
          </a:p>
        </p:txBody>
      </p:sp>
      <p:sp>
        <p:nvSpPr>
          <p:cNvPr name="TextBox 16" id="16"/>
          <p:cNvSpPr txBox="true"/>
          <p:nvPr/>
        </p:nvSpPr>
        <p:spPr>
          <a:xfrm rot="0">
            <a:off x="1906107" y="2700067"/>
            <a:ext cx="6230210" cy="2275285"/>
          </a:xfrm>
          <a:prstGeom prst="rect">
            <a:avLst/>
          </a:prstGeom>
        </p:spPr>
        <p:txBody>
          <a:bodyPr anchor="t" rtlCol="false" tIns="0" lIns="0" bIns="0" rIns="0">
            <a:spAutoFit/>
          </a:bodyPr>
          <a:lstStyle/>
          <a:p>
            <a:pPr algn="l">
              <a:lnSpc>
                <a:spcPts val="5943"/>
              </a:lnSpc>
            </a:pPr>
            <a:r>
              <a:rPr lang="en-US" sz="5403" spc="172">
                <a:solidFill>
                  <a:srgbClr val="000000"/>
                </a:solidFill>
                <a:latin typeface="Days"/>
              </a:rPr>
              <a:t>Splitting for Preprocessing</a:t>
            </a:r>
          </a:p>
          <a:p>
            <a:pPr algn="l">
              <a:lnSpc>
                <a:spcPts val="5943"/>
              </a:lnSpc>
            </a:pPr>
          </a:p>
        </p:txBody>
      </p:sp>
      <p:sp>
        <p:nvSpPr>
          <p:cNvPr name="AutoShape 17" id="17"/>
          <p:cNvSpPr/>
          <p:nvPr/>
        </p:nvSpPr>
        <p:spPr>
          <a:xfrm flipH="true" flipV="true">
            <a:off x="-7687792" y="4439071"/>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4848" y="2358461"/>
            <a:ext cx="7120943" cy="6775845"/>
            <a:chOff x="0" y="0"/>
            <a:chExt cx="1875475" cy="1784585"/>
          </a:xfrm>
        </p:grpSpPr>
        <p:sp>
          <p:nvSpPr>
            <p:cNvPr name="Freeform 4" id="4"/>
            <p:cNvSpPr/>
            <p:nvPr/>
          </p:nvSpPr>
          <p:spPr>
            <a:xfrm flipH="false" flipV="false" rot="0">
              <a:off x="0" y="0"/>
              <a:ext cx="1875475" cy="1784585"/>
            </a:xfrm>
            <a:custGeom>
              <a:avLst/>
              <a:gdLst/>
              <a:ahLst/>
              <a:cxnLst/>
              <a:rect r="r" b="b" t="t" l="l"/>
              <a:pathLst>
                <a:path h="1784585" w="1875475">
                  <a:moveTo>
                    <a:pt x="0" y="0"/>
                  </a:moveTo>
                  <a:lnTo>
                    <a:pt x="1875475" y="0"/>
                  </a:lnTo>
                  <a:lnTo>
                    <a:pt x="1875475" y="1784585"/>
                  </a:lnTo>
                  <a:lnTo>
                    <a:pt x="0" y="1784585"/>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1813160"/>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8127139" y="2358461"/>
            <a:ext cx="9689368" cy="6775845"/>
            <a:chOff x="0" y="0"/>
            <a:chExt cx="2551932" cy="1784585"/>
          </a:xfrm>
        </p:grpSpPr>
        <p:sp>
          <p:nvSpPr>
            <p:cNvPr name="Freeform 7" id="7"/>
            <p:cNvSpPr/>
            <p:nvPr/>
          </p:nvSpPr>
          <p:spPr>
            <a:xfrm flipH="false" flipV="false" rot="0">
              <a:off x="0" y="0"/>
              <a:ext cx="2551932" cy="1784585"/>
            </a:xfrm>
            <a:custGeom>
              <a:avLst/>
              <a:gdLst/>
              <a:ahLst/>
              <a:cxnLst/>
              <a:rect r="r" b="b" t="t" l="l"/>
              <a:pathLst>
                <a:path h="1784585" w="2551932">
                  <a:moveTo>
                    <a:pt x="0" y="0"/>
                  </a:moveTo>
                  <a:lnTo>
                    <a:pt x="2551932" y="0"/>
                  </a:lnTo>
                  <a:lnTo>
                    <a:pt x="2551932" y="1784585"/>
                  </a:lnTo>
                  <a:lnTo>
                    <a:pt x="0" y="1784585"/>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2551932" cy="1813160"/>
            </a:xfrm>
            <a:prstGeom prst="rect">
              <a:avLst/>
            </a:prstGeom>
          </p:spPr>
          <p:txBody>
            <a:bodyPr anchor="ctr" rtlCol="false" tIns="50800" lIns="50800" bIns="50800" rIns="50800"/>
            <a:lstStyle/>
            <a:p>
              <a:pPr algn="ctr">
                <a:lnSpc>
                  <a:spcPts val="1869"/>
                </a:lnSpc>
              </a:pPr>
            </a:p>
          </p:txBody>
        </p:sp>
      </p:grpSp>
      <p:sp>
        <p:nvSpPr>
          <p:cNvPr name="AutoShape 9" id="9"/>
          <p:cNvSpPr/>
          <p:nvPr/>
        </p:nvSpPr>
        <p:spPr>
          <a:xfrm flipH="true" flipV="true">
            <a:off x="-8835578" y="4260970"/>
            <a:ext cx="15156557" cy="0"/>
          </a:xfrm>
          <a:prstGeom prst="line">
            <a:avLst/>
          </a:prstGeom>
          <a:ln cap="flat" w="76200">
            <a:solidFill>
              <a:srgbClr val="C23A97"/>
            </a:solidFill>
            <a:prstDash val="solid"/>
            <a:headEnd type="none" len="sm" w="sm"/>
            <a:tailEnd type="none" len="sm" w="sm"/>
          </a:ln>
        </p:spPr>
      </p:sp>
      <p:sp>
        <p:nvSpPr>
          <p:cNvPr name="Freeform 10" id="10"/>
          <p:cNvSpPr/>
          <p:nvPr/>
        </p:nvSpPr>
        <p:spPr>
          <a:xfrm flipH="false" flipV="false" rot="0">
            <a:off x="8275919" y="3062150"/>
            <a:ext cx="9268181" cy="5520865"/>
          </a:xfrm>
          <a:custGeom>
            <a:avLst/>
            <a:gdLst/>
            <a:ahLst/>
            <a:cxnLst/>
            <a:rect r="r" b="b" t="t" l="l"/>
            <a:pathLst>
              <a:path h="5520865" w="9268181">
                <a:moveTo>
                  <a:pt x="0" y="0"/>
                </a:moveTo>
                <a:lnTo>
                  <a:pt x="9268180" y="0"/>
                </a:lnTo>
                <a:lnTo>
                  <a:pt x="9268180" y="5520866"/>
                </a:lnTo>
                <a:lnTo>
                  <a:pt x="0" y="5520866"/>
                </a:lnTo>
                <a:lnTo>
                  <a:pt x="0" y="0"/>
                </a:lnTo>
                <a:close/>
              </a:path>
            </a:pathLst>
          </a:custGeom>
          <a:blipFill>
            <a:blip r:embed="rId4"/>
            <a:stretch>
              <a:fillRect l="0" t="0" r="-5802" b="0"/>
            </a:stretch>
          </a:blipFill>
        </p:spPr>
      </p:sp>
      <p:sp>
        <p:nvSpPr>
          <p:cNvPr name="TextBox 11" id="11"/>
          <p:cNvSpPr txBox="true"/>
          <p:nvPr/>
        </p:nvSpPr>
        <p:spPr>
          <a:xfrm rot="0">
            <a:off x="1266417" y="3458266"/>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REGRESSION</a:t>
            </a:r>
          </a:p>
        </p:txBody>
      </p:sp>
      <p:sp>
        <p:nvSpPr>
          <p:cNvPr name="TextBox 12" id="12"/>
          <p:cNvSpPr txBox="true"/>
          <p:nvPr/>
        </p:nvSpPr>
        <p:spPr>
          <a:xfrm rot="0">
            <a:off x="1266417" y="4451470"/>
            <a:ext cx="5286305" cy="3638551"/>
          </a:xfrm>
          <a:prstGeom prst="rect">
            <a:avLst/>
          </a:prstGeom>
        </p:spPr>
        <p:txBody>
          <a:bodyPr anchor="t" rtlCol="false" tIns="0" lIns="0" bIns="0" rIns="0">
            <a:spAutoFit/>
          </a:bodyPr>
          <a:lstStyle/>
          <a:p>
            <a:pPr algn="l">
              <a:lnSpc>
                <a:spcPts val="3674"/>
              </a:lnSpc>
            </a:pPr>
            <a:r>
              <a:rPr lang="en-US" sz="2499">
                <a:solidFill>
                  <a:srgbClr val="000000"/>
                </a:solidFill>
                <a:latin typeface="Open Sauce Light"/>
              </a:rPr>
              <a:t>The first model we applied is logistic regression. We aim to use its probabilistic binary classification to predict our target variable. For performance, we choose accuracy, recall, precision and AUC. AUC is equal to 0.5 which is ideal. Accuracy is 23.07.</a:t>
            </a:r>
          </a:p>
        </p:txBody>
      </p:sp>
      <p:sp>
        <p:nvSpPr>
          <p:cNvPr name="TextBox 13" id="13"/>
          <p:cNvSpPr txBox="true"/>
          <p:nvPr/>
        </p:nvSpPr>
        <p:spPr>
          <a:xfrm rot="0">
            <a:off x="1266417" y="2655562"/>
            <a:ext cx="5286305" cy="627380"/>
          </a:xfrm>
          <a:prstGeom prst="rect">
            <a:avLst/>
          </a:prstGeom>
        </p:spPr>
        <p:txBody>
          <a:bodyPr anchor="t" rtlCol="false" tIns="0" lIns="0" bIns="0" rIns="0">
            <a:spAutoFit/>
          </a:bodyPr>
          <a:lstStyle/>
          <a:p>
            <a:pPr algn="l">
              <a:lnSpc>
                <a:spcPts val="4840"/>
              </a:lnSpc>
            </a:pPr>
            <a:r>
              <a:rPr lang="en-US" sz="4400" spc="140">
                <a:solidFill>
                  <a:srgbClr val="000000"/>
                </a:solidFill>
                <a:latin typeface="Days"/>
              </a:rPr>
              <a:t>Logistic</a:t>
            </a:r>
          </a:p>
        </p:txBody>
      </p:sp>
      <p:sp>
        <p:nvSpPr>
          <p:cNvPr name="TextBox 14" id="14"/>
          <p:cNvSpPr txBox="true"/>
          <p:nvPr/>
        </p:nvSpPr>
        <p:spPr>
          <a:xfrm rot="0">
            <a:off x="3734724" y="812800"/>
            <a:ext cx="10271075" cy="774700"/>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Days"/>
              </a:rPr>
              <a:t>Machine Learning Models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4848" y="2358461"/>
            <a:ext cx="7120943" cy="6775845"/>
            <a:chOff x="0" y="0"/>
            <a:chExt cx="1875475" cy="1784585"/>
          </a:xfrm>
        </p:grpSpPr>
        <p:sp>
          <p:nvSpPr>
            <p:cNvPr name="Freeform 4" id="4"/>
            <p:cNvSpPr/>
            <p:nvPr/>
          </p:nvSpPr>
          <p:spPr>
            <a:xfrm flipH="false" flipV="false" rot="0">
              <a:off x="0" y="0"/>
              <a:ext cx="1875475" cy="1784585"/>
            </a:xfrm>
            <a:custGeom>
              <a:avLst/>
              <a:gdLst/>
              <a:ahLst/>
              <a:cxnLst/>
              <a:rect r="r" b="b" t="t" l="l"/>
              <a:pathLst>
                <a:path h="1784585" w="1875475">
                  <a:moveTo>
                    <a:pt x="0" y="0"/>
                  </a:moveTo>
                  <a:lnTo>
                    <a:pt x="1875475" y="0"/>
                  </a:lnTo>
                  <a:lnTo>
                    <a:pt x="1875475" y="1784585"/>
                  </a:lnTo>
                  <a:lnTo>
                    <a:pt x="0" y="1784585"/>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1813160"/>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8127139" y="2358461"/>
            <a:ext cx="9689368" cy="6775845"/>
            <a:chOff x="0" y="0"/>
            <a:chExt cx="2551932" cy="1784585"/>
          </a:xfrm>
        </p:grpSpPr>
        <p:sp>
          <p:nvSpPr>
            <p:cNvPr name="Freeform 7" id="7"/>
            <p:cNvSpPr/>
            <p:nvPr/>
          </p:nvSpPr>
          <p:spPr>
            <a:xfrm flipH="false" flipV="false" rot="0">
              <a:off x="0" y="0"/>
              <a:ext cx="2551932" cy="1784585"/>
            </a:xfrm>
            <a:custGeom>
              <a:avLst/>
              <a:gdLst/>
              <a:ahLst/>
              <a:cxnLst/>
              <a:rect r="r" b="b" t="t" l="l"/>
              <a:pathLst>
                <a:path h="1784585" w="2551932">
                  <a:moveTo>
                    <a:pt x="0" y="0"/>
                  </a:moveTo>
                  <a:lnTo>
                    <a:pt x="2551932" y="0"/>
                  </a:lnTo>
                  <a:lnTo>
                    <a:pt x="2551932" y="1784585"/>
                  </a:lnTo>
                  <a:lnTo>
                    <a:pt x="0" y="1784585"/>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2551932" cy="1813160"/>
            </a:xfrm>
            <a:prstGeom prst="rect">
              <a:avLst/>
            </a:prstGeom>
          </p:spPr>
          <p:txBody>
            <a:bodyPr anchor="ctr" rtlCol="false" tIns="50800" lIns="50800" bIns="50800" rIns="50800"/>
            <a:lstStyle/>
            <a:p>
              <a:pPr algn="ctr">
                <a:lnSpc>
                  <a:spcPts val="1869"/>
                </a:lnSpc>
              </a:pPr>
            </a:p>
          </p:txBody>
        </p:sp>
      </p:grpSp>
      <p:sp>
        <p:nvSpPr>
          <p:cNvPr name="AutoShape 9" id="9"/>
          <p:cNvSpPr/>
          <p:nvPr/>
        </p:nvSpPr>
        <p:spPr>
          <a:xfrm flipH="true" flipV="true">
            <a:off x="-8835578" y="4260970"/>
            <a:ext cx="15156557" cy="0"/>
          </a:xfrm>
          <a:prstGeom prst="line">
            <a:avLst/>
          </a:prstGeom>
          <a:ln cap="flat" w="76200">
            <a:solidFill>
              <a:srgbClr val="C23A97"/>
            </a:solidFill>
            <a:prstDash val="solid"/>
            <a:headEnd type="none" len="sm" w="sm"/>
            <a:tailEnd type="none" len="sm" w="sm"/>
          </a:ln>
        </p:spPr>
      </p:sp>
      <p:sp>
        <p:nvSpPr>
          <p:cNvPr name="Freeform 10" id="10"/>
          <p:cNvSpPr/>
          <p:nvPr/>
        </p:nvSpPr>
        <p:spPr>
          <a:xfrm flipH="false" flipV="false" rot="0">
            <a:off x="8594821" y="2592446"/>
            <a:ext cx="8734953" cy="6307875"/>
          </a:xfrm>
          <a:custGeom>
            <a:avLst/>
            <a:gdLst/>
            <a:ahLst/>
            <a:cxnLst/>
            <a:rect r="r" b="b" t="t" l="l"/>
            <a:pathLst>
              <a:path h="6307875" w="8734953">
                <a:moveTo>
                  <a:pt x="0" y="0"/>
                </a:moveTo>
                <a:lnTo>
                  <a:pt x="8734953" y="0"/>
                </a:lnTo>
                <a:lnTo>
                  <a:pt x="8734953" y="6307875"/>
                </a:lnTo>
                <a:lnTo>
                  <a:pt x="0" y="6307875"/>
                </a:lnTo>
                <a:lnTo>
                  <a:pt x="0" y="0"/>
                </a:lnTo>
                <a:close/>
              </a:path>
            </a:pathLst>
          </a:custGeom>
          <a:blipFill>
            <a:blip r:embed="rId4"/>
            <a:stretch>
              <a:fillRect l="0" t="-1290" r="0" b="-1290"/>
            </a:stretch>
          </a:blipFill>
        </p:spPr>
      </p:sp>
      <p:sp>
        <p:nvSpPr>
          <p:cNvPr name="TextBox 11" id="11"/>
          <p:cNvSpPr txBox="true"/>
          <p:nvPr/>
        </p:nvSpPr>
        <p:spPr>
          <a:xfrm rot="0">
            <a:off x="1266417" y="3458266"/>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TREES</a:t>
            </a:r>
          </a:p>
        </p:txBody>
      </p:sp>
      <p:sp>
        <p:nvSpPr>
          <p:cNvPr name="TextBox 12" id="12"/>
          <p:cNvSpPr txBox="true"/>
          <p:nvPr/>
        </p:nvSpPr>
        <p:spPr>
          <a:xfrm rot="0">
            <a:off x="1266417" y="4451470"/>
            <a:ext cx="5945188" cy="4552951"/>
          </a:xfrm>
          <a:prstGeom prst="rect">
            <a:avLst/>
          </a:prstGeom>
        </p:spPr>
        <p:txBody>
          <a:bodyPr anchor="t" rtlCol="false" tIns="0" lIns="0" bIns="0" rIns="0">
            <a:spAutoFit/>
          </a:bodyPr>
          <a:lstStyle/>
          <a:p>
            <a:pPr algn="l">
              <a:lnSpc>
                <a:spcPts val="3674"/>
              </a:lnSpc>
            </a:pPr>
            <a:r>
              <a:rPr lang="en-US" sz="2499">
                <a:solidFill>
                  <a:srgbClr val="000000"/>
                </a:solidFill>
                <a:latin typeface="Open Sauce Light"/>
              </a:rPr>
              <a:t>We then used the decision trees model. They partition the data into subsets based on the values of input features, creating a tree-like structure. Parameter 5 for maximal depth, 5 for minimal leaf size and 4 for minimal size for split. AUC is again 0.5 (ideal). Accuracy is 76.93 which is more than logistic regression.</a:t>
            </a:r>
          </a:p>
          <a:p>
            <a:pPr algn="l">
              <a:lnSpc>
                <a:spcPts val="3674"/>
              </a:lnSpc>
            </a:pPr>
          </a:p>
        </p:txBody>
      </p:sp>
      <p:sp>
        <p:nvSpPr>
          <p:cNvPr name="TextBox 13" id="13"/>
          <p:cNvSpPr txBox="true"/>
          <p:nvPr/>
        </p:nvSpPr>
        <p:spPr>
          <a:xfrm rot="0">
            <a:off x="1266417" y="2655562"/>
            <a:ext cx="5286305" cy="627380"/>
          </a:xfrm>
          <a:prstGeom prst="rect">
            <a:avLst/>
          </a:prstGeom>
        </p:spPr>
        <p:txBody>
          <a:bodyPr anchor="t" rtlCol="false" tIns="0" lIns="0" bIns="0" rIns="0">
            <a:spAutoFit/>
          </a:bodyPr>
          <a:lstStyle/>
          <a:p>
            <a:pPr algn="l">
              <a:lnSpc>
                <a:spcPts val="4840"/>
              </a:lnSpc>
            </a:pPr>
            <a:r>
              <a:rPr lang="en-US" sz="4400" spc="140">
                <a:solidFill>
                  <a:srgbClr val="000000"/>
                </a:solidFill>
                <a:latin typeface="Days"/>
              </a:rPr>
              <a:t>Decision</a:t>
            </a:r>
          </a:p>
        </p:txBody>
      </p:sp>
      <p:sp>
        <p:nvSpPr>
          <p:cNvPr name="TextBox 14" id="14"/>
          <p:cNvSpPr txBox="true"/>
          <p:nvPr/>
        </p:nvSpPr>
        <p:spPr>
          <a:xfrm rot="0">
            <a:off x="3734724" y="812800"/>
            <a:ext cx="10271075" cy="774700"/>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Days"/>
              </a:rPr>
              <a:t>Machine Learning Models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4848" y="2358461"/>
            <a:ext cx="7120943" cy="6775845"/>
            <a:chOff x="0" y="0"/>
            <a:chExt cx="1875475" cy="1784585"/>
          </a:xfrm>
        </p:grpSpPr>
        <p:sp>
          <p:nvSpPr>
            <p:cNvPr name="Freeform 4" id="4"/>
            <p:cNvSpPr/>
            <p:nvPr/>
          </p:nvSpPr>
          <p:spPr>
            <a:xfrm flipH="false" flipV="false" rot="0">
              <a:off x="0" y="0"/>
              <a:ext cx="1875475" cy="1784585"/>
            </a:xfrm>
            <a:custGeom>
              <a:avLst/>
              <a:gdLst/>
              <a:ahLst/>
              <a:cxnLst/>
              <a:rect r="r" b="b" t="t" l="l"/>
              <a:pathLst>
                <a:path h="1784585" w="1875475">
                  <a:moveTo>
                    <a:pt x="0" y="0"/>
                  </a:moveTo>
                  <a:lnTo>
                    <a:pt x="1875475" y="0"/>
                  </a:lnTo>
                  <a:lnTo>
                    <a:pt x="1875475" y="1784585"/>
                  </a:lnTo>
                  <a:lnTo>
                    <a:pt x="0" y="1784585"/>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1813160"/>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8127139" y="2358461"/>
            <a:ext cx="9689368" cy="6775845"/>
            <a:chOff x="0" y="0"/>
            <a:chExt cx="2551932" cy="1784585"/>
          </a:xfrm>
        </p:grpSpPr>
        <p:sp>
          <p:nvSpPr>
            <p:cNvPr name="Freeform 7" id="7"/>
            <p:cNvSpPr/>
            <p:nvPr/>
          </p:nvSpPr>
          <p:spPr>
            <a:xfrm flipH="false" flipV="false" rot="0">
              <a:off x="0" y="0"/>
              <a:ext cx="2551932" cy="1784585"/>
            </a:xfrm>
            <a:custGeom>
              <a:avLst/>
              <a:gdLst/>
              <a:ahLst/>
              <a:cxnLst/>
              <a:rect r="r" b="b" t="t" l="l"/>
              <a:pathLst>
                <a:path h="1784585" w="2551932">
                  <a:moveTo>
                    <a:pt x="0" y="0"/>
                  </a:moveTo>
                  <a:lnTo>
                    <a:pt x="2551932" y="0"/>
                  </a:lnTo>
                  <a:lnTo>
                    <a:pt x="2551932" y="1784585"/>
                  </a:lnTo>
                  <a:lnTo>
                    <a:pt x="0" y="1784585"/>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2551932" cy="1813160"/>
            </a:xfrm>
            <a:prstGeom prst="rect">
              <a:avLst/>
            </a:prstGeom>
          </p:spPr>
          <p:txBody>
            <a:bodyPr anchor="ctr" rtlCol="false" tIns="50800" lIns="50800" bIns="50800" rIns="50800"/>
            <a:lstStyle/>
            <a:p>
              <a:pPr algn="ctr">
                <a:lnSpc>
                  <a:spcPts val="1869"/>
                </a:lnSpc>
              </a:pPr>
            </a:p>
          </p:txBody>
        </p:sp>
      </p:grpSp>
      <p:sp>
        <p:nvSpPr>
          <p:cNvPr name="AutoShape 9" id="9"/>
          <p:cNvSpPr/>
          <p:nvPr/>
        </p:nvSpPr>
        <p:spPr>
          <a:xfrm flipH="true" flipV="true">
            <a:off x="-8835578" y="4260970"/>
            <a:ext cx="15156557" cy="0"/>
          </a:xfrm>
          <a:prstGeom prst="line">
            <a:avLst/>
          </a:prstGeom>
          <a:ln cap="flat" w="76200">
            <a:solidFill>
              <a:srgbClr val="C23A97"/>
            </a:solidFill>
            <a:prstDash val="solid"/>
            <a:headEnd type="none" len="sm" w="sm"/>
            <a:tailEnd type="none" len="sm" w="sm"/>
          </a:ln>
        </p:spPr>
      </p:sp>
      <p:sp>
        <p:nvSpPr>
          <p:cNvPr name="Freeform 10" id="10"/>
          <p:cNvSpPr/>
          <p:nvPr/>
        </p:nvSpPr>
        <p:spPr>
          <a:xfrm flipH="false" flipV="false" rot="0">
            <a:off x="8208782" y="2671634"/>
            <a:ext cx="9526082" cy="6206649"/>
          </a:xfrm>
          <a:custGeom>
            <a:avLst/>
            <a:gdLst/>
            <a:ahLst/>
            <a:cxnLst/>
            <a:rect r="r" b="b" t="t" l="l"/>
            <a:pathLst>
              <a:path h="6206649" w="9526082">
                <a:moveTo>
                  <a:pt x="0" y="0"/>
                </a:moveTo>
                <a:lnTo>
                  <a:pt x="9526082" y="0"/>
                </a:lnTo>
                <a:lnTo>
                  <a:pt x="9526082" y="6206648"/>
                </a:lnTo>
                <a:lnTo>
                  <a:pt x="0" y="6206648"/>
                </a:lnTo>
                <a:lnTo>
                  <a:pt x="0" y="0"/>
                </a:lnTo>
                <a:close/>
              </a:path>
            </a:pathLst>
          </a:custGeom>
          <a:blipFill>
            <a:blip r:embed="rId4"/>
            <a:stretch>
              <a:fillRect l="0" t="0" r="0" b="0"/>
            </a:stretch>
          </a:blipFill>
        </p:spPr>
      </p:sp>
      <p:sp>
        <p:nvSpPr>
          <p:cNvPr name="TextBox 11" id="11"/>
          <p:cNvSpPr txBox="true"/>
          <p:nvPr/>
        </p:nvSpPr>
        <p:spPr>
          <a:xfrm rot="0">
            <a:off x="1266417" y="3458266"/>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BAYES</a:t>
            </a:r>
          </a:p>
        </p:txBody>
      </p:sp>
      <p:sp>
        <p:nvSpPr>
          <p:cNvPr name="TextBox 12" id="12"/>
          <p:cNvSpPr txBox="true"/>
          <p:nvPr/>
        </p:nvSpPr>
        <p:spPr>
          <a:xfrm rot="0">
            <a:off x="1266417" y="4451470"/>
            <a:ext cx="5945188" cy="2266951"/>
          </a:xfrm>
          <a:prstGeom prst="rect">
            <a:avLst/>
          </a:prstGeom>
        </p:spPr>
        <p:txBody>
          <a:bodyPr anchor="t" rtlCol="false" tIns="0" lIns="0" bIns="0" rIns="0">
            <a:spAutoFit/>
          </a:bodyPr>
          <a:lstStyle/>
          <a:p>
            <a:pPr algn="l">
              <a:lnSpc>
                <a:spcPts val="3674"/>
              </a:lnSpc>
            </a:pPr>
            <a:r>
              <a:rPr lang="en-US" sz="2499">
                <a:solidFill>
                  <a:srgbClr val="000000"/>
                </a:solidFill>
                <a:latin typeface="Open Sauce Light"/>
              </a:rPr>
              <a:t>We also used naive bayes on our data. It analyzed the training data to estimate the probability distributions of the features for each class.</a:t>
            </a:r>
          </a:p>
          <a:p>
            <a:pPr algn="l">
              <a:lnSpc>
                <a:spcPts val="3674"/>
              </a:lnSpc>
            </a:pPr>
          </a:p>
        </p:txBody>
      </p:sp>
      <p:sp>
        <p:nvSpPr>
          <p:cNvPr name="TextBox 13" id="13"/>
          <p:cNvSpPr txBox="true"/>
          <p:nvPr/>
        </p:nvSpPr>
        <p:spPr>
          <a:xfrm rot="0">
            <a:off x="1266417" y="2655562"/>
            <a:ext cx="5286305" cy="627380"/>
          </a:xfrm>
          <a:prstGeom prst="rect">
            <a:avLst/>
          </a:prstGeom>
        </p:spPr>
        <p:txBody>
          <a:bodyPr anchor="t" rtlCol="false" tIns="0" lIns="0" bIns="0" rIns="0">
            <a:spAutoFit/>
          </a:bodyPr>
          <a:lstStyle/>
          <a:p>
            <a:pPr algn="l">
              <a:lnSpc>
                <a:spcPts val="4840"/>
              </a:lnSpc>
            </a:pPr>
            <a:r>
              <a:rPr lang="en-US" sz="4400" spc="140">
                <a:solidFill>
                  <a:srgbClr val="000000"/>
                </a:solidFill>
                <a:latin typeface="Days"/>
              </a:rPr>
              <a:t>Naive</a:t>
            </a:r>
          </a:p>
        </p:txBody>
      </p:sp>
      <p:sp>
        <p:nvSpPr>
          <p:cNvPr name="TextBox 14" id="14"/>
          <p:cNvSpPr txBox="true"/>
          <p:nvPr/>
        </p:nvSpPr>
        <p:spPr>
          <a:xfrm rot="0">
            <a:off x="3734724" y="812800"/>
            <a:ext cx="10271075" cy="774700"/>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Days"/>
              </a:rPr>
              <a:t>Machine Learning Models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DAGE7z8JvVA</dc:identifier>
  <dcterms:modified xsi:type="dcterms:W3CDTF">2011-08-01T06:04:30Z</dcterms:modified>
  <cp:revision>1</cp:revision>
  <dc:title>FDS</dc:title>
</cp:coreProperties>
</file>